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Lst>
  <p:notesMasterIdLst>
    <p:notesMasterId r:id="rId27"/>
  </p:notesMasterIdLst>
  <p:handoutMasterIdLst>
    <p:handoutMasterId r:id="rId28"/>
  </p:handoutMasterIdLst>
  <p:sldIdLst>
    <p:sldId id="1758" r:id="rId2"/>
    <p:sldId id="1797" r:id="rId3"/>
    <p:sldId id="1757" r:id="rId4"/>
    <p:sldId id="1752" r:id="rId5"/>
    <p:sldId id="1754" r:id="rId6"/>
    <p:sldId id="1755" r:id="rId7"/>
    <p:sldId id="1756" r:id="rId8"/>
    <p:sldId id="3771" r:id="rId9"/>
    <p:sldId id="580" r:id="rId10"/>
    <p:sldId id="1765" r:id="rId11"/>
    <p:sldId id="2076137181" r:id="rId12"/>
    <p:sldId id="2076136497" r:id="rId13"/>
    <p:sldId id="2076137168" r:id="rId14"/>
    <p:sldId id="2076137179" r:id="rId15"/>
    <p:sldId id="2076137169" r:id="rId16"/>
    <p:sldId id="2076137173" r:id="rId17"/>
    <p:sldId id="1761" r:id="rId18"/>
    <p:sldId id="1762" r:id="rId19"/>
    <p:sldId id="3759" r:id="rId20"/>
    <p:sldId id="2076137175" r:id="rId21"/>
    <p:sldId id="2076137176" r:id="rId22"/>
    <p:sldId id="2076137180" r:id="rId23"/>
    <p:sldId id="1773" r:id="rId24"/>
    <p:sldId id="2076137178" r:id="rId25"/>
    <p:sldId id="1786" r:id="rId2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56A"/>
    <a:srgbClr val="7B6507"/>
    <a:srgbClr val="243A5E"/>
    <a:srgbClr val="4BCBEE"/>
    <a:srgbClr val="1392B4"/>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9" autoAdjust="0"/>
    <p:restoredTop sz="80523" autoAdjust="0"/>
  </p:normalViewPr>
  <p:slideViewPr>
    <p:cSldViewPr snapToGrid="0">
      <p:cViewPr varScale="1">
        <p:scale>
          <a:sx n="66" d="100"/>
          <a:sy n="66" d="100"/>
        </p:scale>
        <p:origin x="1301" y="58"/>
      </p:cViewPr>
      <p:guideLst/>
    </p:cSldViewPr>
  </p:slideViewPr>
  <p:outlineViewPr>
    <p:cViewPr>
      <p:scale>
        <a:sx n="33" d="100"/>
        <a:sy n="33" d="100"/>
      </p:scale>
      <p:origin x="0" y="-2346"/>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9/14/2022 3:08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9/14/2022 2:18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286252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9/14/2022 2:18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166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282886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3451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769929-3940-4800-B832-51268FAB80D0}" type="slidenum">
              <a:rPr lang="en-US" smtClean="0"/>
              <a:t>13</a:t>
            </a:fld>
            <a:endParaRPr lang="en-US"/>
          </a:p>
        </p:txBody>
      </p:sp>
    </p:spTree>
    <p:extLst>
      <p:ext uri="{BB962C8B-B14F-4D97-AF65-F5344CB8AC3E}">
        <p14:creationId xmlns:p14="http://schemas.microsoft.com/office/powerpoint/2010/main" val="597382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14</a:t>
            </a:fld>
            <a:endParaRPr lang="en-US" dirty="0"/>
          </a:p>
        </p:txBody>
      </p:sp>
    </p:spTree>
    <p:extLst>
      <p:ext uri="{BB962C8B-B14F-4D97-AF65-F5344CB8AC3E}">
        <p14:creationId xmlns:p14="http://schemas.microsoft.com/office/powerpoint/2010/main" val="2234649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769929-3940-4800-B832-51268FAB80D0}" type="slidenum">
              <a:rPr lang="en-US" smtClean="0"/>
              <a:t>15</a:t>
            </a:fld>
            <a:endParaRPr lang="en-US"/>
          </a:p>
        </p:txBody>
      </p:sp>
    </p:spTree>
    <p:extLst>
      <p:ext uri="{BB962C8B-B14F-4D97-AF65-F5344CB8AC3E}">
        <p14:creationId xmlns:p14="http://schemas.microsoft.com/office/powerpoint/2010/main" val="3350064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769929-3940-4800-B832-51268FAB80D0}" type="slidenum">
              <a:rPr lang="en-US" smtClean="0"/>
              <a:t>16</a:t>
            </a:fld>
            <a:endParaRPr lang="en-US"/>
          </a:p>
        </p:txBody>
      </p:sp>
    </p:spTree>
    <p:extLst>
      <p:ext uri="{BB962C8B-B14F-4D97-AF65-F5344CB8AC3E}">
        <p14:creationId xmlns:p14="http://schemas.microsoft.com/office/powerpoint/2010/main" val="3350064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9/14/2022 2:18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5244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9/14/2022 2:18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2080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19</a:t>
            </a:fld>
            <a:endParaRPr lang="en-US" dirty="0"/>
          </a:p>
        </p:txBody>
      </p:sp>
    </p:spTree>
    <p:extLst>
      <p:ext uri="{BB962C8B-B14F-4D97-AF65-F5344CB8AC3E}">
        <p14:creationId xmlns:p14="http://schemas.microsoft.com/office/powerpoint/2010/main" val="3422251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650368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622969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21</a:t>
            </a:fld>
            <a:endParaRPr lang="en-US" dirty="0"/>
          </a:p>
        </p:txBody>
      </p:sp>
    </p:spTree>
    <p:extLst>
      <p:ext uri="{BB962C8B-B14F-4D97-AF65-F5344CB8AC3E}">
        <p14:creationId xmlns:p14="http://schemas.microsoft.com/office/powerpoint/2010/main" val="3960879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813571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9/14/2022 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301279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9/14/2022 2:18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4289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646486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9/14/2022 2:18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8245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9/14/2022 2:18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8334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9/14/2022 2:18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4995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endParaRPr lang="en-US" altLang="zh-TW"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946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00881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A close up of a logo&#10;&#10;Description automatically generated">
            <a:extLst>
              <a:ext uri="{FF2B5EF4-FFF2-40B4-BE49-F238E27FC236}">
                <a16:creationId xmlns:a16="http://schemas.microsoft.com/office/drawing/2014/main" id="{5FB6AF41-5BE1-4A4F-8552-58F0A1E0D1F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157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38688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0060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264627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29043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A picture containing drawing&#10;&#10;Description automatically generated">
            <a:extLst>
              <a:ext uri="{FF2B5EF4-FFF2-40B4-BE49-F238E27FC236}">
                <a16:creationId xmlns:a16="http://schemas.microsoft.com/office/drawing/2014/main" id="{80B5C935-00BF-4406-9069-EAFD8F3962C1}"/>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5" name="Picture 4" descr="A person explaining on the charts from a big monitor behind him">
            <a:extLst>
              <a:ext uri="{FF2B5EF4-FFF2-40B4-BE49-F238E27FC236}">
                <a16:creationId xmlns:a16="http://schemas.microsoft.com/office/drawing/2014/main" id="{A1B962E4-5090-4363-A78E-44D8293466D3}"/>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247804" y="4228006"/>
            <a:ext cx="4690235"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583" r:id="rId6"/>
    <p:sldLayoutId id="2147484669" r:id="rId7"/>
    <p:sldLayoutId id="2147484562" r:id="rId8"/>
    <p:sldLayoutId id="2147484680" r:id="rId9"/>
    <p:sldLayoutId id="2147484610" r:id="rId10"/>
    <p:sldLayoutId id="2147484684" r:id="rId11"/>
    <p:sldLayoutId id="2147484670" r:id="rId12"/>
    <p:sldLayoutId id="2147484671" r:id="rId13"/>
    <p:sldLayoutId id="2147484682" r:id="rId14"/>
    <p:sldLayoutId id="2147484677" r:id="rId15"/>
    <p:sldLayoutId id="2147484691" r:id="rId16"/>
    <p:sldLayoutId id="2147484692" r:id="rId17"/>
    <p:sldLayoutId id="2147484693" r:id="rId18"/>
    <p:sldLayoutId id="2147484694" r:id="rId19"/>
    <p:sldLayoutId id="2147484695" r:id="rId20"/>
    <p:sldLayoutId id="2147484560" r:id="rId21"/>
    <p:sldLayoutId id="2147484580" r:id="rId22"/>
    <p:sldLayoutId id="2147484706" r:id="rId23"/>
    <p:sldLayoutId id="2147484707" r:id="rId24"/>
    <p:sldLayoutId id="2147484708" r:id="rId25"/>
    <p:sldLayoutId id="2147484566" r:id="rId26"/>
    <p:sldLayoutId id="2147484696" r:id="rId27"/>
    <p:sldLayoutId id="2147484697" r:id="rId28"/>
    <p:sldLayoutId id="2147484675" r:id="rId29"/>
    <p:sldLayoutId id="2147484676" r:id="rId30"/>
    <p:sldLayoutId id="2147484568" r:id="rId31"/>
    <p:sldLayoutId id="2147484570" r:id="rId32"/>
    <p:sldLayoutId id="2147484571" r:id="rId33"/>
    <p:sldLayoutId id="2147484572" r:id="rId34"/>
    <p:sldLayoutId id="2147484688" r:id="rId35"/>
    <p:sldLayoutId id="2147484689" r:id="rId36"/>
    <p:sldLayoutId id="2147484690" r:id="rId37"/>
    <p:sldLayoutId id="2147484683" r:id="rId38"/>
    <p:sldLayoutId id="2147484685" r:id="rId39"/>
    <p:sldLayoutId id="2147484673" r:id="rId40"/>
    <p:sldLayoutId id="2147484678" r:id="rId41"/>
    <p:sldLayoutId id="2147484679" r:id="rId42"/>
    <p:sldLayoutId id="2147484686" r:id="rId43"/>
    <p:sldLayoutId id="2147484674" r:id="rId44"/>
    <p:sldLayoutId id="2147484702" r:id="rId45"/>
    <p:sldLayoutId id="2147484701" r:id="rId46"/>
    <p:sldLayoutId id="2147484699" r:id="rId47"/>
    <p:sldLayoutId id="2147484700" r:id="rId48"/>
    <p:sldLayoutId id="2147484698" r:id="rId49"/>
    <p:sldLayoutId id="2147484709" r:id="rId50"/>
    <p:sldLayoutId id="2147484712" r:id="rId51"/>
    <p:sldLayoutId id="2147484713" r:id="rId52"/>
    <p:sldLayoutId id="2147484714" r:id="rId53"/>
    <p:sldLayoutId id="2147484715" r:id="rId54"/>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1.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5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51.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51.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51.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51.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1" y="2251881"/>
            <a:ext cx="5428936" cy="2073671"/>
          </a:xfrm>
        </p:spPr>
        <p:txBody>
          <a:bodyPr/>
          <a:lstStyle/>
          <a:p>
            <a:r>
              <a:rPr lang="en-US" dirty="0"/>
              <a:t>Module 7: </a:t>
            </a:r>
            <a:br>
              <a:rPr lang="en-US" dirty="0"/>
            </a:br>
            <a:r>
              <a:rPr lang="en-US" dirty="0"/>
              <a:t>Build Power Automate cloud flows</a:t>
            </a:r>
            <a:endParaRPr lang="en-US" dirty="0">
              <a:solidFill>
                <a:schemeClr val="tx1"/>
              </a:solidFill>
            </a:endParaRPr>
          </a:p>
        </p:txBody>
      </p:sp>
    </p:spTree>
    <p:extLst>
      <p:ext uri="{BB962C8B-B14F-4D97-AF65-F5344CB8AC3E}">
        <p14:creationId xmlns:p14="http://schemas.microsoft.com/office/powerpoint/2010/main" val="13590815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1CC9B-AB60-47EA-BCE9-3413D67808D6}"/>
              </a:ext>
            </a:extLst>
          </p:cNvPr>
          <p:cNvSpPr>
            <a:spLocks noGrp="1"/>
          </p:cNvSpPr>
          <p:nvPr>
            <p:ph type="title"/>
          </p:nvPr>
        </p:nvSpPr>
        <p:spPr/>
        <p:txBody>
          <a:bodyPr/>
          <a:lstStyle/>
          <a:p>
            <a:r>
              <a:rPr lang="en-US" dirty="0"/>
              <a:t>Approval flow overview </a:t>
            </a:r>
          </a:p>
        </p:txBody>
      </p:sp>
      <p:sp>
        <p:nvSpPr>
          <p:cNvPr id="6" name="Rectangle 5">
            <a:extLst>
              <a:ext uri="{FF2B5EF4-FFF2-40B4-BE49-F238E27FC236}">
                <a16:creationId xmlns:a16="http://schemas.microsoft.com/office/drawing/2014/main" id="{07ABAE02-A4E9-498B-9E18-48D32FCCE4A7}"/>
              </a:ext>
            </a:extLst>
          </p:cNvPr>
          <p:cNvSpPr/>
          <p:nvPr/>
        </p:nvSpPr>
        <p:spPr bwMode="auto">
          <a:xfrm>
            <a:off x="588263" y="1436688"/>
            <a:ext cx="5342637" cy="4322667"/>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37160" bIns="13716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Types of approvals</a:t>
            </a:r>
          </a:p>
          <a:p>
            <a:pPr marL="0" marR="0" lvl="0" indent="0" algn="l" defTabSz="914367" rtl="0" eaLnBrk="1" fontAlgn="auto" latinLnBrk="0" hangingPunct="1">
              <a:lnSpc>
                <a:spcPct val="100000"/>
              </a:lnSpc>
              <a:spcBef>
                <a:spcPts val="20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Single</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Sequential</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Parallel</a:t>
            </a:r>
          </a:p>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Use cases</a:t>
            </a:r>
          </a:p>
          <a:p>
            <a:pPr marL="0" marR="0" lvl="0" indent="0" algn="l" defTabSz="914367" rtl="0" eaLnBrk="1" fontAlgn="auto" latinLnBrk="0" hangingPunct="1">
              <a:lnSpc>
                <a:spcPct val="100000"/>
              </a:lnSpc>
              <a:spcBef>
                <a:spcPts val="20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Approval can be data-driven from Dataverse</a:t>
            </a:r>
          </a:p>
          <a:p>
            <a:pPr marL="0" marR="0" lvl="0" indent="0" algn="l" defTabSz="914367" rtl="0" eaLnBrk="1" fontAlgn="auto" latinLnBrk="0" hangingPunct="1">
              <a:lnSpc>
                <a:spcPct val="100000"/>
              </a:lnSpc>
              <a:spcBef>
                <a:spcPts val="40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Allows extending approvals outside PowerApps users </a:t>
            </a:r>
          </a:p>
          <a:p>
            <a:pPr marL="0" marR="0" lvl="0" indent="0" algn="l" defTabSz="914367" rtl="0" eaLnBrk="1" fontAlgn="auto" latinLnBrk="0" hangingPunct="1">
              <a:lnSpc>
                <a:spcPct val="100000"/>
              </a:lnSpc>
              <a:spcBef>
                <a:spcPts val="40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Flexibility to construct an approval flow that matches your scenario</a:t>
            </a:r>
          </a:p>
        </p:txBody>
      </p:sp>
      <p:sp>
        <p:nvSpPr>
          <p:cNvPr id="7" name="Rectangle 6">
            <a:extLst>
              <a:ext uri="{FF2B5EF4-FFF2-40B4-BE49-F238E27FC236}">
                <a16:creationId xmlns:a16="http://schemas.microsoft.com/office/drawing/2014/main" id="{109F5F97-39B8-40AB-94D7-6D41C391A607}"/>
              </a:ext>
              <a:ext uri="{C183D7F6-B498-43B3-948B-1728B52AA6E4}">
                <adec:decorative xmlns:adec="http://schemas.microsoft.com/office/drawing/2017/decorative" val="1"/>
              </a:ext>
            </a:extLst>
          </p:cNvPr>
          <p:cNvSpPr/>
          <p:nvPr/>
        </p:nvSpPr>
        <p:spPr bwMode="auto">
          <a:xfrm>
            <a:off x="6242050" y="1436688"/>
            <a:ext cx="5367338" cy="4322667"/>
          </a:xfrm>
          <a:prstGeom prst="rect">
            <a:avLst/>
          </a:prstGeom>
          <a:no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5" name="Picture 4" descr="Start an approval window">
            <a:extLst>
              <a:ext uri="{FF2B5EF4-FFF2-40B4-BE49-F238E27FC236}">
                <a16:creationId xmlns:a16="http://schemas.microsoft.com/office/drawing/2014/main" id="{D6F5F0AE-21F0-4315-B731-52F563387DDB}"/>
              </a:ext>
            </a:extLst>
          </p:cNvPr>
          <p:cNvPicPr>
            <a:picLocks noChangeAspect="1"/>
          </p:cNvPicPr>
          <p:nvPr/>
        </p:nvPicPr>
        <p:blipFill>
          <a:blip r:embed="rId3"/>
          <a:stretch>
            <a:fillRect/>
          </a:stretch>
        </p:blipFill>
        <p:spPr>
          <a:xfrm>
            <a:off x="6670474" y="1483964"/>
            <a:ext cx="4356918" cy="2930255"/>
          </a:xfrm>
          <a:prstGeom prst="rect">
            <a:avLst/>
          </a:prstGeom>
        </p:spPr>
      </p:pic>
      <p:pic>
        <p:nvPicPr>
          <p:cNvPr id="4" name="Picture 3" descr="Start an approval window listing approval type">
            <a:extLst>
              <a:ext uri="{FF2B5EF4-FFF2-40B4-BE49-F238E27FC236}">
                <a16:creationId xmlns:a16="http://schemas.microsoft.com/office/drawing/2014/main" id="{62553E21-C258-44F5-876A-D7252C6C878C}"/>
              </a:ext>
            </a:extLst>
          </p:cNvPr>
          <p:cNvPicPr>
            <a:picLocks noChangeAspect="1"/>
          </p:cNvPicPr>
          <p:nvPr/>
        </p:nvPicPr>
        <p:blipFill>
          <a:blip r:embed="rId4"/>
          <a:stretch>
            <a:fillRect/>
          </a:stretch>
        </p:blipFill>
        <p:spPr>
          <a:xfrm>
            <a:off x="6738714" y="4396284"/>
            <a:ext cx="4261384" cy="1247576"/>
          </a:xfrm>
          <a:prstGeom prst="rect">
            <a:avLst/>
          </a:prstGeom>
        </p:spPr>
      </p:pic>
    </p:spTree>
    <p:extLst>
      <p:ext uri="{BB962C8B-B14F-4D97-AF65-F5344CB8AC3E}">
        <p14:creationId xmlns:p14="http://schemas.microsoft.com/office/powerpoint/2010/main" val="342135152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634B50-BA48-4DB1-8053-D69C0E416FCF}"/>
              </a:ext>
            </a:extLst>
          </p:cNvPr>
          <p:cNvSpPr>
            <a:spLocks noGrp="1"/>
          </p:cNvSpPr>
          <p:nvPr>
            <p:ph type="title"/>
          </p:nvPr>
        </p:nvSpPr>
        <p:spPr/>
        <p:txBody>
          <a:bodyPr/>
          <a:lstStyle/>
          <a:p>
            <a:r>
              <a:rPr lang="en-US" dirty="0"/>
              <a:t>Approval flow settings</a:t>
            </a:r>
          </a:p>
        </p:txBody>
      </p:sp>
      <p:sp>
        <p:nvSpPr>
          <p:cNvPr id="4" name="Content Placeholder 3">
            <a:extLst>
              <a:ext uri="{FF2B5EF4-FFF2-40B4-BE49-F238E27FC236}">
                <a16:creationId xmlns:a16="http://schemas.microsoft.com/office/drawing/2014/main" id="{F7602F23-ABE8-45D6-87EE-57367E9C952E}"/>
              </a:ext>
            </a:extLst>
          </p:cNvPr>
          <p:cNvSpPr>
            <a:spLocks noGrp="1"/>
          </p:cNvSpPr>
          <p:nvPr>
            <p:ph sz="quarter" idx="10"/>
          </p:nvPr>
        </p:nvSpPr>
        <p:spPr>
          <a:xfrm>
            <a:off x="419101" y="1456897"/>
            <a:ext cx="4953000" cy="4278094"/>
          </a:xfrm>
        </p:spPr>
        <p:txBody>
          <a:bodyPr/>
          <a:lstStyle/>
          <a:p>
            <a:r>
              <a:rPr lang="en-US" dirty="0"/>
              <a:t>Approvals will timeout after 30 days</a:t>
            </a:r>
          </a:p>
          <a:p>
            <a:endParaRPr lang="en-US" dirty="0"/>
          </a:p>
          <a:p>
            <a:r>
              <a:rPr lang="en-US" dirty="0"/>
              <a:t>Can configure, format is ISO date format</a:t>
            </a:r>
          </a:p>
          <a:p>
            <a:endParaRPr lang="en-US" dirty="0"/>
          </a:p>
          <a:p>
            <a:r>
              <a:rPr lang="en-US" dirty="0"/>
              <a:t>Settings can be found via the ellipsis on the flow step</a:t>
            </a:r>
          </a:p>
          <a:p>
            <a:endParaRPr lang="en-US" dirty="0"/>
          </a:p>
          <a:p>
            <a:endParaRPr lang="en-US" dirty="0"/>
          </a:p>
        </p:txBody>
      </p:sp>
      <p:pic>
        <p:nvPicPr>
          <p:cNvPr id="1026" name="Picture 1">
            <a:extLst>
              <a:ext uri="{FF2B5EF4-FFF2-40B4-BE49-F238E27FC236}">
                <a16:creationId xmlns:a16="http://schemas.microsoft.com/office/drawing/2014/main" id="{94A67308-59B0-46CE-8428-D2F0EDC81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3508" y="722322"/>
            <a:ext cx="5800725"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794659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9513D4-7C19-4663-A44B-18E51D9B798D}"/>
              </a:ext>
            </a:extLst>
          </p:cNvPr>
          <p:cNvSpPr>
            <a:spLocks noGrp="1"/>
          </p:cNvSpPr>
          <p:nvPr>
            <p:ph type="title"/>
          </p:nvPr>
        </p:nvSpPr>
        <p:spPr/>
        <p:txBody>
          <a:bodyPr/>
          <a:lstStyle/>
          <a:p>
            <a:r>
              <a:rPr lang="en-US" dirty="0"/>
              <a:t>Approval flow example</a:t>
            </a:r>
          </a:p>
        </p:txBody>
      </p:sp>
      <p:pic>
        <p:nvPicPr>
          <p:cNvPr id="1026" name="Picture 2" descr="Flow edit form">
            <a:extLst>
              <a:ext uri="{FF2B5EF4-FFF2-40B4-BE49-F238E27FC236}">
                <a16:creationId xmlns:a16="http://schemas.microsoft.com/office/drawing/2014/main" id="{A71634C7-E4B5-4AFA-9FF5-67D2FE4E29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072" t="-3047" r="-70076" b="-2727"/>
          <a:stretch/>
        </p:blipFill>
        <p:spPr bwMode="auto">
          <a:xfrm>
            <a:off x="1173763" y="1496251"/>
            <a:ext cx="9831028" cy="4304771"/>
          </a:xfrm>
          <a:prstGeom prst="rect">
            <a:avLst/>
          </a:prstGeom>
          <a:noFill/>
          <a:ln w="19050">
            <a:solidFill>
              <a:srgbClr val="0B556A"/>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7084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632DA5-2056-47CE-9BAF-82AB07670A68}"/>
              </a:ext>
              <a:ext uri="{C183D7F6-B498-43B3-948B-1728B52AA6E4}">
                <adec:decorative xmlns:adec="http://schemas.microsoft.com/office/drawing/2017/decorative" val="1"/>
              </a:ext>
            </a:extLst>
          </p:cNvPr>
          <p:cNvSpPr/>
          <p:nvPr/>
        </p:nvSpPr>
        <p:spPr bwMode="auto">
          <a:xfrm>
            <a:off x="286603" y="1120690"/>
            <a:ext cx="11709779" cy="442858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3618511F-83C1-486B-B447-2EC574248B33}"/>
              </a:ext>
            </a:extLst>
          </p:cNvPr>
          <p:cNvSpPr>
            <a:spLocks noGrp="1"/>
          </p:cNvSpPr>
          <p:nvPr>
            <p:ph type="title"/>
          </p:nvPr>
        </p:nvSpPr>
        <p:spPr/>
        <p:txBody>
          <a:bodyPr/>
          <a:lstStyle/>
          <a:p>
            <a:r>
              <a:rPr lang="en-US" dirty="0"/>
              <a:t>Microsoft Dataverse Triggers and Actions</a:t>
            </a:r>
          </a:p>
        </p:txBody>
      </p:sp>
      <p:sp>
        <p:nvSpPr>
          <p:cNvPr id="6" name="Rectangle 5">
            <a:extLst>
              <a:ext uri="{FF2B5EF4-FFF2-40B4-BE49-F238E27FC236}">
                <a16:creationId xmlns:a16="http://schemas.microsoft.com/office/drawing/2014/main" id="{EC3286CF-17CC-42BB-B3B7-0EEE5EE61A19}"/>
              </a:ext>
            </a:extLst>
          </p:cNvPr>
          <p:cNvSpPr/>
          <p:nvPr/>
        </p:nvSpPr>
        <p:spPr>
          <a:xfrm>
            <a:off x="397000" y="1308721"/>
            <a:ext cx="4520629" cy="6215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Triggers</a:t>
            </a:r>
          </a:p>
        </p:txBody>
      </p:sp>
      <p:sp>
        <p:nvSpPr>
          <p:cNvPr id="7" name="Rectangle 6">
            <a:extLst>
              <a:ext uri="{FF2B5EF4-FFF2-40B4-BE49-F238E27FC236}">
                <a16:creationId xmlns:a16="http://schemas.microsoft.com/office/drawing/2014/main" id="{5538E98A-1FE5-4B04-8F8A-E2C3D400EB2E}"/>
              </a:ext>
            </a:extLst>
          </p:cNvPr>
          <p:cNvSpPr/>
          <p:nvPr/>
        </p:nvSpPr>
        <p:spPr>
          <a:xfrm>
            <a:off x="5358939" y="1308721"/>
            <a:ext cx="6500552" cy="6215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Actions</a:t>
            </a:r>
          </a:p>
        </p:txBody>
      </p:sp>
      <p:pic>
        <p:nvPicPr>
          <p:cNvPr id="3" name="Picture 2" descr="Screenshot of the Microsoft Dataverse triggers ">
            <a:extLst>
              <a:ext uri="{FF2B5EF4-FFF2-40B4-BE49-F238E27FC236}">
                <a16:creationId xmlns:a16="http://schemas.microsoft.com/office/drawing/2014/main" id="{24ABED76-C236-42C5-B993-9FCDD363E5AF}"/>
              </a:ext>
            </a:extLst>
          </p:cNvPr>
          <p:cNvPicPr>
            <a:picLocks noChangeAspect="1"/>
          </p:cNvPicPr>
          <p:nvPr/>
        </p:nvPicPr>
        <p:blipFill rotWithShape="1">
          <a:blip r:embed="rId3"/>
          <a:srcRect t="20670" b="12939"/>
          <a:stretch/>
        </p:blipFill>
        <p:spPr>
          <a:xfrm>
            <a:off x="523982" y="2170733"/>
            <a:ext cx="4266667" cy="1258267"/>
          </a:xfrm>
          <a:prstGeom prst="rect">
            <a:avLst/>
          </a:prstGeom>
        </p:spPr>
      </p:pic>
      <p:pic>
        <p:nvPicPr>
          <p:cNvPr id="15" name="Picture 14" descr="screenshot of the Microsoft Dataverse actions ">
            <a:extLst>
              <a:ext uri="{FF2B5EF4-FFF2-40B4-BE49-F238E27FC236}">
                <a16:creationId xmlns:a16="http://schemas.microsoft.com/office/drawing/2014/main" id="{8DDD5412-F940-46F8-BF34-196B169EF17A}"/>
              </a:ext>
            </a:extLst>
          </p:cNvPr>
          <p:cNvPicPr>
            <a:picLocks noChangeAspect="1"/>
          </p:cNvPicPr>
          <p:nvPr/>
        </p:nvPicPr>
        <p:blipFill>
          <a:blip r:embed="rId4"/>
          <a:stretch>
            <a:fillRect/>
          </a:stretch>
        </p:blipFill>
        <p:spPr>
          <a:xfrm>
            <a:off x="5358939" y="2108905"/>
            <a:ext cx="2990476" cy="2914286"/>
          </a:xfrm>
          <a:prstGeom prst="rect">
            <a:avLst/>
          </a:prstGeom>
        </p:spPr>
      </p:pic>
      <p:pic>
        <p:nvPicPr>
          <p:cNvPr id="4" name="Picture 3">
            <a:extLst>
              <a:ext uri="{FF2B5EF4-FFF2-40B4-BE49-F238E27FC236}">
                <a16:creationId xmlns:a16="http://schemas.microsoft.com/office/drawing/2014/main" id="{E8D47A54-9AD1-445E-8C54-5C6AFBC5C3D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994149" y="2227831"/>
            <a:ext cx="2241898" cy="2293370"/>
          </a:xfrm>
          <a:prstGeom prst="rect">
            <a:avLst/>
          </a:prstGeom>
        </p:spPr>
      </p:pic>
    </p:spTree>
    <p:extLst>
      <p:ext uri="{BB962C8B-B14F-4D97-AF65-F5344CB8AC3E}">
        <p14:creationId xmlns:p14="http://schemas.microsoft.com/office/powerpoint/2010/main" val="362557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shot of running a flow from a model driven application ">
            <a:extLst>
              <a:ext uri="{FF2B5EF4-FFF2-40B4-BE49-F238E27FC236}">
                <a16:creationId xmlns:a16="http://schemas.microsoft.com/office/drawing/2014/main" id="{350DE314-8688-494D-84E8-0A57BA0D1148}"/>
              </a:ext>
            </a:extLst>
          </p:cNvPr>
          <p:cNvPicPr>
            <a:picLocks noChangeAspect="1"/>
          </p:cNvPicPr>
          <p:nvPr/>
        </p:nvPicPr>
        <p:blipFill rotWithShape="1">
          <a:blip r:embed="rId3"/>
          <a:srcRect t="9356"/>
          <a:stretch/>
        </p:blipFill>
        <p:spPr>
          <a:xfrm>
            <a:off x="7144311" y="734199"/>
            <a:ext cx="4589017" cy="2323420"/>
          </a:xfrm>
          <a:prstGeom prst="rect">
            <a:avLst/>
          </a:prstGeom>
          <a:ln>
            <a:solidFill>
              <a:schemeClr val="tx1"/>
            </a:solidFill>
          </a:ln>
        </p:spPr>
      </p:pic>
      <p:sp>
        <p:nvSpPr>
          <p:cNvPr id="2" name="Title 1">
            <a:extLst>
              <a:ext uri="{FF2B5EF4-FFF2-40B4-BE49-F238E27FC236}">
                <a16:creationId xmlns:a16="http://schemas.microsoft.com/office/drawing/2014/main" id="{DB592B7F-AD05-460F-B6AE-28DAD73BBE17}"/>
              </a:ext>
            </a:extLst>
          </p:cNvPr>
          <p:cNvSpPr>
            <a:spLocks noGrp="1"/>
          </p:cNvSpPr>
          <p:nvPr>
            <p:ph type="title"/>
          </p:nvPr>
        </p:nvSpPr>
        <p:spPr/>
        <p:txBody>
          <a:bodyPr>
            <a:noAutofit/>
          </a:bodyPr>
          <a:lstStyle/>
          <a:p>
            <a:r>
              <a:rPr lang="en-US" sz="3200" dirty="0"/>
              <a:t>Run flows on selected records</a:t>
            </a:r>
          </a:p>
        </p:txBody>
      </p:sp>
      <p:pic>
        <p:nvPicPr>
          <p:cNvPr id="7" name="Picture 6" descr="screenshot of running a when record is selected flow ">
            <a:extLst>
              <a:ext uri="{FF2B5EF4-FFF2-40B4-BE49-F238E27FC236}">
                <a16:creationId xmlns:a16="http://schemas.microsoft.com/office/drawing/2014/main" id="{C6A47A69-12C0-4E44-A05F-9F8F454BFD13}"/>
              </a:ext>
            </a:extLst>
          </p:cNvPr>
          <p:cNvPicPr/>
          <p:nvPr/>
        </p:nvPicPr>
        <p:blipFill rotWithShape="1">
          <a:blip r:embed="rId4"/>
          <a:srcRect l="24834" r="18723"/>
          <a:stretch/>
        </p:blipFill>
        <p:spPr bwMode="auto">
          <a:xfrm>
            <a:off x="7761785" y="3906561"/>
            <a:ext cx="3354071" cy="2826385"/>
          </a:xfrm>
          <a:prstGeom prst="rect">
            <a:avLst/>
          </a:prstGeom>
          <a:ln w="12700" cap="flat" cmpd="sng" algn="ctr">
            <a:solidFill>
              <a:schemeClr val="tx1"/>
            </a:solidFill>
            <a:prstDash val="solid"/>
            <a:round/>
            <a:headEnd type="none" w="med" len="med"/>
            <a:tailEnd type="none" w="med" len="med"/>
          </a:ln>
          <a:extLst>
            <a:ext uri="{53640926-AAD7-44D8-BBD7-CCE9431645EC}">
              <a14:shadowObscured xmlns:a14="http://schemas.microsoft.com/office/drawing/2010/main"/>
            </a:ext>
          </a:extLst>
        </p:spPr>
      </p:pic>
      <p:sp>
        <p:nvSpPr>
          <p:cNvPr id="9" name="Arrow: Down 8">
            <a:extLst>
              <a:ext uri="{FF2B5EF4-FFF2-40B4-BE49-F238E27FC236}">
                <a16:creationId xmlns:a16="http://schemas.microsoft.com/office/drawing/2014/main" id="{46ED190A-C0BB-4ECD-876F-E6EF1145D1F2}"/>
              </a:ext>
              <a:ext uri="{C183D7F6-B498-43B3-948B-1728B52AA6E4}">
                <adec:decorative xmlns:adec="http://schemas.microsoft.com/office/drawing/2017/decorative" val="1"/>
              </a:ext>
            </a:extLst>
          </p:cNvPr>
          <p:cNvSpPr/>
          <p:nvPr/>
        </p:nvSpPr>
        <p:spPr>
          <a:xfrm>
            <a:off x="9163985" y="3236878"/>
            <a:ext cx="549667" cy="608248"/>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creenshot of when a record is selected flow ">
            <a:extLst>
              <a:ext uri="{FF2B5EF4-FFF2-40B4-BE49-F238E27FC236}">
                <a16:creationId xmlns:a16="http://schemas.microsoft.com/office/drawing/2014/main" id="{C3A873FD-0F9F-42EB-AE2E-ABE7915BC0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167" y="1371131"/>
            <a:ext cx="5082039" cy="1918060"/>
          </a:xfrm>
          <a:prstGeom prst="rect">
            <a:avLst/>
          </a:prstGeom>
          <a:ln>
            <a:solidFill>
              <a:schemeClr val="tx1"/>
            </a:solidFill>
          </a:ln>
          <a:extLst>
            <a:ext uri="{909E8E84-426E-40DD-AFC4-6F175D3DCCD1}">
              <a14:hiddenFill xmlns:a14="http://schemas.microsoft.com/office/drawing/2010/main">
                <a:solidFill>
                  <a:srgbClr val="FFFFFF"/>
                </a:solidFill>
              </a14:hiddenFill>
            </a:ext>
          </a:extLst>
        </p:spPr>
      </p:pic>
      <p:pic>
        <p:nvPicPr>
          <p:cNvPr id="8" name="Picture 7" descr="screenshot of specifying parameters on a when a record is selected trigger ">
            <a:extLst>
              <a:ext uri="{FF2B5EF4-FFF2-40B4-BE49-F238E27FC236}">
                <a16:creationId xmlns:a16="http://schemas.microsoft.com/office/drawing/2014/main" id="{0A18B93D-4E3D-41E6-ABCD-BD8CF9DCD16C}"/>
              </a:ext>
            </a:extLst>
          </p:cNvPr>
          <p:cNvPicPr>
            <a:picLocks noChangeAspect="1"/>
          </p:cNvPicPr>
          <p:nvPr/>
        </p:nvPicPr>
        <p:blipFill>
          <a:blip r:embed="rId6"/>
          <a:stretch>
            <a:fillRect/>
          </a:stretch>
        </p:blipFill>
        <p:spPr>
          <a:xfrm>
            <a:off x="422473" y="3724356"/>
            <a:ext cx="5771429" cy="2523809"/>
          </a:xfrm>
          <a:prstGeom prst="rect">
            <a:avLst/>
          </a:prstGeom>
          <a:ln>
            <a:solidFill>
              <a:schemeClr val="tx1"/>
            </a:solidFill>
          </a:ln>
        </p:spPr>
      </p:pic>
    </p:spTree>
    <p:extLst>
      <p:ext uri="{BB962C8B-B14F-4D97-AF65-F5344CB8AC3E}">
        <p14:creationId xmlns:p14="http://schemas.microsoft.com/office/powerpoint/2010/main" val="30797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8D06DE-0826-4978-B018-7AFC9C8CAE21}"/>
              </a:ext>
              <a:ext uri="{C183D7F6-B498-43B3-948B-1728B52AA6E4}">
                <adec:decorative xmlns:adec="http://schemas.microsoft.com/office/drawing/2017/decorative" val="1"/>
              </a:ext>
            </a:extLst>
          </p:cNvPr>
          <p:cNvSpPr/>
          <p:nvPr/>
        </p:nvSpPr>
        <p:spPr bwMode="auto">
          <a:xfrm>
            <a:off x="600501" y="1899628"/>
            <a:ext cx="11159410" cy="3674297"/>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D310FC3B-3463-4FF9-A912-90054CFAC908}"/>
              </a:ext>
            </a:extLst>
          </p:cNvPr>
          <p:cNvSpPr>
            <a:spLocks noGrp="1"/>
          </p:cNvSpPr>
          <p:nvPr>
            <p:ph type="title"/>
          </p:nvPr>
        </p:nvSpPr>
        <p:spPr/>
        <p:txBody>
          <a:bodyPr>
            <a:normAutofit/>
          </a:bodyPr>
          <a:lstStyle/>
          <a:p>
            <a:r>
              <a:rPr lang="en-US" dirty="0"/>
              <a:t>Microsoft Dataverse Connector Triggers</a:t>
            </a:r>
          </a:p>
        </p:txBody>
      </p:sp>
      <p:sp>
        <p:nvSpPr>
          <p:cNvPr id="11" name="TextBox 10">
            <a:extLst>
              <a:ext uri="{FF2B5EF4-FFF2-40B4-BE49-F238E27FC236}">
                <a16:creationId xmlns:a16="http://schemas.microsoft.com/office/drawing/2014/main" id="{C4E65791-01FB-4B96-8075-EC62B81438BE}"/>
              </a:ext>
            </a:extLst>
          </p:cNvPr>
          <p:cNvSpPr txBox="1"/>
          <p:nvPr/>
        </p:nvSpPr>
        <p:spPr>
          <a:xfrm>
            <a:off x="9083927" y="1159273"/>
            <a:ext cx="2755981" cy="307777"/>
          </a:xfrm>
          <a:prstGeom prst="rect">
            <a:avLst/>
          </a:prstGeom>
          <a:noFill/>
        </p:spPr>
        <p:txBody>
          <a:bodyPr wrap="square" lIns="0" tIns="0" rIns="0" bIns="0" rtlCol="0">
            <a:spAutoFit/>
          </a:bodyPr>
          <a:lstStyle/>
          <a:p>
            <a:r>
              <a:rPr lang="en-US" sz="2000" dirty="0">
                <a:gradFill>
                  <a:gsLst>
                    <a:gs pos="0">
                      <a:schemeClr val="tx1"/>
                    </a:gs>
                    <a:gs pos="86000">
                      <a:schemeClr val="tx1"/>
                    </a:gs>
                  </a:gsLst>
                  <a:lin ang="5400000" scaled="0"/>
                </a:gradFill>
              </a:rPr>
              <a:t>Microsoft Dataverse</a:t>
            </a:r>
            <a:endParaRPr lang="en-US" sz="2000" b="1" dirty="0">
              <a:gradFill>
                <a:gsLst>
                  <a:gs pos="0">
                    <a:schemeClr val="tx1"/>
                  </a:gs>
                  <a:gs pos="86000">
                    <a:schemeClr val="tx1"/>
                  </a:gs>
                </a:gsLst>
                <a:lin ang="5400000" scaled="0"/>
              </a:gradFill>
            </a:endParaRPr>
          </a:p>
        </p:txBody>
      </p:sp>
      <p:pic>
        <p:nvPicPr>
          <p:cNvPr id="16" name="Picture 15" descr="Trigger change types - screenshot">
            <a:extLst>
              <a:ext uri="{FF2B5EF4-FFF2-40B4-BE49-F238E27FC236}">
                <a16:creationId xmlns:a16="http://schemas.microsoft.com/office/drawing/2014/main" id="{8F7C9B54-B8A1-4454-B8C2-D9408561D329}"/>
              </a:ext>
            </a:extLst>
          </p:cNvPr>
          <p:cNvPicPr>
            <a:picLocks noChangeAspect="1"/>
          </p:cNvPicPr>
          <p:nvPr/>
        </p:nvPicPr>
        <p:blipFill>
          <a:blip r:embed="rId3"/>
          <a:stretch>
            <a:fillRect/>
          </a:stretch>
        </p:blipFill>
        <p:spPr>
          <a:xfrm>
            <a:off x="3292827" y="2250318"/>
            <a:ext cx="5923809" cy="2780952"/>
          </a:xfrm>
          <a:prstGeom prst="rect">
            <a:avLst/>
          </a:prstGeom>
          <a:solidFill>
            <a:schemeClr val="tx1">
              <a:lumMod val="10000"/>
              <a:lumOff val="90000"/>
            </a:schemeClr>
          </a:solidFill>
          <a:ln w="6350">
            <a:solidFill>
              <a:schemeClr val="tx1"/>
            </a:solidFill>
            <a:headEnd type="none" w="med" len="med"/>
            <a:tailEnd type="none" w="med" len="med"/>
          </a:ln>
        </p:spPr>
      </p:pic>
      <p:pic>
        <p:nvPicPr>
          <p:cNvPr id="19" name="Picture 18" descr="Microsoft Dataverse icon">
            <a:extLst>
              <a:ext uri="{FF2B5EF4-FFF2-40B4-BE49-F238E27FC236}">
                <a16:creationId xmlns:a16="http://schemas.microsoft.com/office/drawing/2014/main" id="{91F63245-127B-4790-B4E1-2F0971F1502A}"/>
              </a:ext>
            </a:extLst>
          </p:cNvPr>
          <p:cNvPicPr>
            <a:picLocks noChangeAspect="1"/>
          </p:cNvPicPr>
          <p:nvPr/>
        </p:nvPicPr>
        <p:blipFill>
          <a:blip r:embed="rId4"/>
          <a:stretch>
            <a:fillRect/>
          </a:stretch>
        </p:blipFill>
        <p:spPr>
          <a:xfrm>
            <a:off x="8240133" y="1147595"/>
            <a:ext cx="615553" cy="615553"/>
          </a:xfrm>
          <a:prstGeom prst="rect">
            <a:avLst/>
          </a:prstGeom>
        </p:spPr>
      </p:pic>
    </p:spTree>
    <p:extLst>
      <p:ext uri="{BB962C8B-B14F-4D97-AF65-F5344CB8AC3E}">
        <p14:creationId xmlns:p14="http://schemas.microsoft.com/office/powerpoint/2010/main" val="325156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8D06DE-0826-4978-B018-7AFC9C8CAE21}"/>
              </a:ext>
              <a:ext uri="{C183D7F6-B498-43B3-948B-1728B52AA6E4}">
                <adec:decorative xmlns:adec="http://schemas.microsoft.com/office/drawing/2017/decorative" val="1"/>
              </a:ext>
            </a:extLst>
          </p:cNvPr>
          <p:cNvSpPr/>
          <p:nvPr/>
        </p:nvSpPr>
        <p:spPr bwMode="auto">
          <a:xfrm>
            <a:off x="600501" y="1899628"/>
            <a:ext cx="11159410" cy="3674297"/>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D310FC3B-3463-4FF9-A912-90054CFAC908}"/>
              </a:ext>
            </a:extLst>
          </p:cNvPr>
          <p:cNvSpPr>
            <a:spLocks noGrp="1"/>
          </p:cNvSpPr>
          <p:nvPr>
            <p:ph type="title"/>
          </p:nvPr>
        </p:nvSpPr>
        <p:spPr/>
        <p:txBody>
          <a:bodyPr>
            <a:normAutofit/>
          </a:bodyPr>
          <a:lstStyle/>
          <a:p>
            <a:r>
              <a:rPr lang="en-US" dirty="0"/>
              <a:t>Filtering Update Triggers</a:t>
            </a:r>
          </a:p>
        </p:txBody>
      </p:sp>
      <p:sp>
        <p:nvSpPr>
          <p:cNvPr id="11" name="TextBox 10">
            <a:extLst>
              <a:ext uri="{FF2B5EF4-FFF2-40B4-BE49-F238E27FC236}">
                <a16:creationId xmlns:a16="http://schemas.microsoft.com/office/drawing/2014/main" id="{C4E65791-01FB-4B96-8075-EC62B81438BE}"/>
              </a:ext>
            </a:extLst>
          </p:cNvPr>
          <p:cNvSpPr txBox="1"/>
          <p:nvPr/>
        </p:nvSpPr>
        <p:spPr>
          <a:xfrm>
            <a:off x="9083927" y="1159273"/>
            <a:ext cx="2755981" cy="307777"/>
          </a:xfrm>
          <a:prstGeom prst="rect">
            <a:avLst/>
          </a:prstGeom>
          <a:noFill/>
        </p:spPr>
        <p:txBody>
          <a:bodyPr wrap="square" lIns="0" tIns="0" rIns="0" bIns="0" rtlCol="0">
            <a:spAutoFit/>
          </a:bodyPr>
          <a:lstStyle/>
          <a:p>
            <a:r>
              <a:rPr lang="en-US" sz="2000" dirty="0">
                <a:gradFill>
                  <a:gsLst>
                    <a:gs pos="0">
                      <a:schemeClr val="tx1"/>
                    </a:gs>
                    <a:gs pos="86000">
                      <a:schemeClr val="tx1"/>
                    </a:gs>
                  </a:gsLst>
                  <a:lin ang="5400000" scaled="0"/>
                </a:gradFill>
              </a:rPr>
              <a:t>Microsoft Dataverse</a:t>
            </a:r>
            <a:endParaRPr lang="en-US" sz="2000" b="1" dirty="0">
              <a:gradFill>
                <a:gsLst>
                  <a:gs pos="0">
                    <a:schemeClr val="tx1"/>
                  </a:gs>
                  <a:gs pos="86000">
                    <a:schemeClr val="tx1"/>
                  </a:gs>
                </a:gsLst>
                <a:lin ang="5400000" scaled="0"/>
              </a:gradFill>
            </a:endParaRPr>
          </a:p>
        </p:txBody>
      </p:sp>
      <p:pic>
        <p:nvPicPr>
          <p:cNvPr id="19" name="Picture 18" descr="Microsoft Dataverse icon">
            <a:extLst>
              <a:ext uri="{FF2B5EF4-FFF2-40B4-BE49-F238E27FC236}">
                <a16:creationId xmlns:a16="http://schemas.microsoft.com/office/drawing/2014/main" id="{91F63245-127B-4790-B4E1-2F0971F1502A}"/>
              </a:ext>
            </a:extLst>
          </p:cNvPr>
          <p:cNvPicPr>
            <a:picLocks noChangeAspect="1"/>
          </p:cNvPicPr>
          <p:nvPr/>
        </p:nvPicPr>
        <p:blipFill>
          <a:blip r:embed="rId3"/>
          <a:stretch>
            <a:fillRect/>
          </a:stretch>
        </p:blipFill>
        <p:spPr>
          <a:xfrm>
            <a:off x="8240133" y="1147595"/>
            <a:ext cx="615553" cy="615553"/>
          </a:xfrm>
          <a:prstGeom prst="rect">
            <a:avLst/>
          </a:prstGeom>
        </p:spPr>
      </p:pic>
      <p:pic>
        <p:nvPicPr>
          <p:cNvPr id="3" name="Picture 2" descr="Screenshot of adding column filters to the window record is updated ">
            <a:extLst>
              <a:ext uri="{FF2B5EF4-FFF2-40B4-BE49-F238E27FC236}">
                <a16:creationId xmlns:a16="http://schemas.microsoft.com/office/drawing/2014/main" id="{FFC68CD7-F4BF-4295-8736-141D81E9D8A6}"/>
              </a:ext>
            </a:extLst>
          </p:cNvPr>
          <p:cNvPicPr>
            <a:picLocks noChangeAspect="1"/>
          </p:cNvPicPr>
          <p:nvPr/>
        </p:nvPicPr>
        <p:blipFill>
          <a:blip r:embed="rId4"/>
          <a:stretch>
            <a:fillRect/>
          </a:stretch>
        </p:blipFill>
        <p:spPr>
          <a:xfrm>
            <a:off x="2973404" y="2179400"/>
            <a:ext cx="6837729" cy="3061337"/>
          </a:xfrm>
          <a:prstGeom prst="rect">
            <a:avLst/>
          </a:prstGeom>
          <a:ln>
            <a:solidFill>
              <a:schemeClr val="tx1"/>
            </a:solidFill>
          </a:ln>
        </p:spPr>
      </p:pic>
    </p:spTree>
    <p:extLst>
      <p:ext uri="{BB962C8B-B14F-4D97-AF65-F5344CB8AC3E}">
        <p14:creationId xmlns:p14="http://schemas.microsoft.com/office/powerpoint/2010/main" val="1601187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76448B0-AB44-41EE-BBB7-AFD0E3BE66AD}"/>
              </a:ext>
              <a:ext uri="{C183D7F6-B498-43B3-948B-1728B52AA6E4}">
                <adec:decorative xmlns:adec="http://schemas.microsoft.com/office/drawing/2017/decorative" val="1"/>
              </a:ext>
            </a:extLst>
          </p:cNvPr>
          <p:cNvSpPr/>
          <p:nvPr/>
        </p:nvSpPr>
        <p:spPr bwMode="auto">
          <a:xfrm>
            <a:off x="5936776" y="1436688"/>
            <a:ext cx="5888022" cy="4213485"/>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7BEB86A-5B28-4503-B2A8-BF71073ED3FD}"/>
              </a:ext>
            </a:extLst>
          </p:cNvPr>
          <p:cNvSpPr>
            <a:spLocks noGrp="1"/>
          </p:cNvSpPr>
          <p:nvPr>
            <p:ph type="title"/>
          </p:nvPr>
        </p:nvSpPr>
        <p:spPr/>
        <p:txBody>
          <a:bodyPr/>
          <a:lstStyle/>
          <a:p>
            <a:r>
              <a:rPr lang="en-US" dirty="0"/>
              <a:t>Querying data</a:t>
            </a:r>
          </a:p>
        </p:txBody>
      </p:sp>
      <p:sp>
        <p:nvSpPr>
          <p:cNvPr id="6" name="Rectangle 5">
            <a:extLst>
              <a:ext uri="{FF2B5EF4-FFF2-40B4-BE49-F238E27FC236}">
                <a16:creationId xmlns:a16="http://schemas.microsoft.com/office/drawing/2014/main" id="{82CB32DC-8C48-496D-9FBC-3D719F6C15F7}"/>
              </a:ext>
            </a:extLst>
          </p:cNvPr>
          <p:cNvSpPr/>
          <p:nvPr/>
        </p:nvSpPr>
        <p:spPr bwMode="auto">
          <a:xfrm>
            <a:off x="588263" y="1436688"/>
            <a:ext cx="5102853" cy="4213485"/>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37160" bIns="13716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Semibold"/>
                <a:ea typeface="+mn-ea"/>
                <a:cs typeface="+mn-cs"/>
              </a:rPr>
              <a:t>Get Row (Record) action </a:t>
            </a:r>
            <a:r>
              <a:rPr kumimoji="0" lang="en-US" sz="2800" b="0" i="0" u="none" strike="noStrike" kern="1200" cap="none" spc="0" normalizeH="0" baseline="0" noProof="0" dirty="0">
                <a:ln>
                  <a:noFill/>
                </a:ln>
                <a:solidFill>
                  <a:srgbClr val="000000"/>
                </a:solidFill>
                <a:effectLst/>
                <a:uLnTx/>
                <a:uFillTx/>
                <a:latin typeface="Segoe UI"/>
                <a:ea typeface="+mn-ea"/>
                <a:cs typeface="+mn-cs"/>
              </a:rPr>
              <a:t>Retrieve a single row</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Semibold"/>
                <a:ea typeface="+mn-ea"/>
                <a:cs typeface="+mn-cs"/>
              </a:rPr>
              <a:t>List Row (Record) action </a:t>
            </a:r>
            <a:r>
              <a:rPr kumimoji="0" lang="en-US" sz="2800" b="0" i="0" u="none" strike="noStrike" kern="1200" cap="none" spc="0" normalizeH="0" baseline="0" noProof="0" dirty="0">
                <a:ln>
                  <a:noFill/>
                </a:ln>
                <a:solidFill>
                  <a:srgbClr val="000000"/>
                </a:solidFill>
                <a:effectLst/>
                <a:uLnTx/>
                <a:uFillTx/>
                <a:latin typeface="Segoe UI"/>
                <a:ea typeface="+mn-ea"/>
                <a:cs typeface="+mn-cs"/>
              </a:rPr>
              <a:t>Retrieve an array of rows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Filter Query</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Order By </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Top Count</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Expand Query</a:t>
            </a:r>
            <a:endParaRPr kumimoji="0" lang="en-US" sz="2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CDBFF8DC-37F7-49C2-99A1-8AA5080293C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008448" y="1703305"/>
            <a:ext cx="5728798" cy="3571994"/>
          </a:xfrm>
          <a:prstGeom prst="rect">
            <a:avLst/>
          </a:prstGeom>
          <a:ln w="3175">
            <a:solidFill>
              <a:schemeClr val="tx1"/>
            </a:solidFill>
          </a:ln>
        </p:spPr>
      </p:pic>
    </p:spTree>
    <p:extLst>
      <p:ext uri="{BB962C8B-B14F-4D97-AF65-F5344CB8AC3E}">
        <p14:creationId xmlns:p14="http://schemas.microsoft.com/office/powerpoint/2010/main" val="252670075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EEBD81-953D-4500-A4AF-DD628CC8DE3F}"/>
              </a:ext>
              <a:ext uri="{C183D7F6-B498-43B3-948B-1728B52AA6E4}">
                <adec:decorative xmlns:adec="http://schemas.microsoft.com/office/drawing/2017/decorative" val="1"/>
              </a:ext>
            </a:extLst>
          </p:cNvPr>
          <p:cNvSpPr/>
          <p:nvPr/>
        </p:nvSpPr>
        <p:spPr bwMode="auto">
          <a:xfrm>
            <a:off x="584199" y="3534764"/>
            <a:ext cx="11018838" cy="222091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C4CD75E-14FA-44EA-8FAC-106A91160A57}"/>
              </a:ext>
            </a:extLst>
          </p:cNvPr>
          <p:cNvSpPr>
            <a:spLocks noGrp="1"/>
          </p:cNvSpPr>
          <p:nvPr>
            <p:ph type="title"/>
          </p:nvPr>
        </p:nvSpPr>
        <p:spPr/>
        <p:txBody>
          <a:bodyPr/>
          <a:lstStyle/>
          <a:p>
            <a:r>
              <a:rPr lang="en-US" dirty="0"/>
              <a:t>Creating and updating data </a:t>
            </a:r>
          </a:p>
        </p:txBody>
      </p:sp>
      <p:sp>
        <p:nvSpPr>
          <p:cNvPr id="6" name="Text Placeholder 2">
            <a:extLst>
              <a:ext uri="{FF2B5EF4-FFF2-40B4-BE49-F238E27FC236}">
                <a16:creationId xmlns:a16="http://schemas.microsoft.com/office/drawing/2014/main" id="{0A76A911-EEC9-4A99-B89F-B8DD0024BC94}"/>
              </a:ext>
            </a:extLst>
          </p:cNvPr>
          <p:cNvSpPr txBox="1">
            <a:spLocks/>
          </p:cNvSpPr>
          <p:nvPr/>
        </p:nvSpPr>
        <p:spPr>
          <a:xfrm>
            <a:off x="584199" y="1435100"/>
            <a:ext cx="11018838" cy="2005677"/>
          </a:xfrm>
          <a:prstGeom prst="rect">
            <a:avLst/>
          </a:prstGeom>
          <a:solidFill>
            <a:schemeClr val="bg1">
              <a:lumMod val="95000"/>
            </a:schemeClr>
          </a:solidFill>
        </p:spPr>
        <p:txBody>
          <a:bodyPr vert="horz" wrap="square" lIns="182880" tIns="137160" rIns="137160" bIns="13716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2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Create Row (Record)</a:t>
            </a:r>
          </a:p>
          <a:p>
            <a:pPr marL="0" marR="0" lvl="1"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Provide minimum required columns (fields) to create row (record)</a:t>
            </a:r>
          </a:p>
          <a:p>
            <a:pPr marL="0" marR="0" lvl="0" indent="0" algn="l" defTabSz="932742" rtl="0" eaLnBrk="1" fontAlgn="auto" latinLnBrk="0" hangingPunct="1">
              <a:lnSpc>
                <a:spcPct val="100000"/>
              </a:lnSpc>
              <a:spcBef>
                <a:spcPts val="0"/>
              </a:spcBef>
              <a:spcAft>
                <a:spcPts val="2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Update Row (Record)</a:t>
            </a:r>
          </a:p>
          <a:p>
            <a:pPr marL="0" marR="0" lvl="1" indent="0" algn="l" defTabSz="932742" rtl="0" eaLnBrk="1" fontAlgn="auto" latinLnBrk="0" hangingPunct="1">
              <a:lnSpc>
                <a:spcPct val="100000"/>
              </a:lnSpc>
              <a:spcBef>
                <a:spcPts val="200"/>
              </a:spcBef>
              <a:spcAft>
                <a:spcPts val="2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Provide item identifier </a:t>
            </a:r>
          </a:p>
          <a:p>
            <a:pPr marL="0" marR="0" lvl="1" indent="0" algn="l" defTabSz="932742" rtl="0" eaLnBrk="1" fontAlgn="auto" latinLnBrk="0" hangingPunct="1">
              <a:lnSpc>
                <a:spcPct val="100000"/>
              </a:lnSpc>
              <a:spcBef>
                <a:spcPts val="200"/>
              </a:spcBef>
              <a:spcAft>
                <a:spcPts val="2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Set column to null to clear </a:t>
            </a:r>
          </a:p>
        </p:txBody>
      </p:sp>
      <p:pic>
        <p:nvPicPr>
          <p:cNvPr id="4" name="Picture 3" descr="Record update window with null and Expression highlighted">
            <a:extLst>
              <a:ext uri="{FF2B5EF4-FFF2-40B4-BE49-F238E27FC236}">
                <a16:creationId xmlns:a16="http://schemas.microsoft.com/office/drawing/2014/main" id="{AD70816B-1BEB-40A9-B973-8FEFED7C78C3}"/>
              </a:ext>
            </a:extLst>
          </p:cNvPr>
          <p:cNvPicPr>
            <a:picLocks noChangeAspect="1"/>
          </p:cNvPicPr>
          <p:nvPr/>
        </p:nvPicPr>
        <p:blipFill>
          <a:blip r:embed="rId3"/>
          <a:stretch>
            <a:fillRect/>
          </a:stretch>
        </p:blipFill>
        <p:spPr>
          <a:xfrm>
            <a:off x="707563" y="3802615"/>
            <a:ext cx="10771792" cy="1784921"/>
          </a:xfrm>
          <a:prstGeom prst="rect">
            <a:avLst/>
          </a:prstGeom>
          <a:ln>
            <a:solidFill>
              <a:schemeClr val="tx1"/>
            </a:solidFill>
          </a:ln>
        </p:spPr>
      </p:pic>
    </p:spTree>
    <p:extLst>
      <p:ext uri="{BB962C8B-B14F-4D97-AF65-F5344CB8AC3E}">
        <p14:creationId xmlns:p14="http://schemas.microsoft.com/office/powerpoint/2010/main" val="17780771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ABF5D9-0F8E-4A8D-B975-681B89ACE458}"/>
              </a:ext>
              <a:ext uri="{C183D7F6-B498-43B3-948B-1728B52AA6E4}">
                <adec:decorative xmlns:adec="http://schemas.microsoft.com/office/drawing/2017/decorative" val="1"/>
              </a:ext>
            </a:extLst>
          </p:cNvPr>
          <p:cNvSpPr/>
          <p:nvPr/>
        </p:nvSpPr>
        <p:spPr bwMode="auto">
          <a:xfrm>
            <a:off x="418643" y="3322284"/>
            <a:ext cx="11163757" cy="2508604"/>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6574DDC3-4AF8-442A-A6FF-68EA47B34A7E}"/>
              </a:ext>
              <a:ext uri="{C183D7F6-B498-43B3-948B-1728B52AA6E4}">
                <adec:decorative xmlns:adec="http://schemas.microsoft.com/office/drawing/2017/decorative" val="1"/>
              </a:ext>
            </a:extLst>
          </p:cNvPr>
          <p:cNvSpPr/>
          <p:nvPr/>
        </p:nvSpPr>
        <p:spPr bwMode="auto">
          <a:xfrm>
            <a:off x="431371" y="1378423"/>
            <a:ext cx="11151029" cy="1889268"/>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B70CD661-B02A-48EB-A09A-189E150BF62F}"/>
              </a:ext>
            </a:extLst>
          </p:cNvPr>
          <p:cNvSpPr>
            <a:spLocks noGrp="1"/>
          </p:cNvSpPr>
          <p:nvPr>
            <p:ph type="title"/>
          </p:nvPr>
        </p:nvSpPr>
        <p:spPr/>
        <p:txBody>
          <a:bodyPr/>
          <a:lstStyle/>
          <a:p>
            <a:r>
              <a:rPr lang="en-US" dirty="0"/>
              <a:t>Setting Lookup Column Values</a:t>
            </a:r>
          </a:p>
        </p:txBody>
      </p:sp>
      <p:sp>
        <p:nvSpPr>
          <p:cNvPr id="2" name="Content Placeholder 1">
            <a:extLst>
              <a:ext uri="{FF2B5EF4-FFF2-40B4-BE49-F238E27FC236}">
                <a16:creationId xmlns:a16="http://schemas.microsoft.com/office/drawing/2014/main" id="{61BD5F40-C84E-4985-B29E-7897FCA06FEB}"/>
              </a:ext>
            </a:extLst>
          </p:cNvPr>
          <p:cNvSpPr>
            <a:spLocks noGrp="1"/>
          </p:cNvSpPr>
          <p:nvPr>
            <p:ph idx="4294967295"/>
          </p:nvPr>
        </p:nvSpPr>
        <p:spPr>
          <a:xfrm>
            <a:off x="609600" y="904281"/>
            <a:ext cx="11582400" cy="517525"/>
          </a:xfrm>
        </p:spPr>
        <p:txBody>
          <a:bodyPr>
            <a:noAutofit/>
          </a:bodyPr>
          <a:lstStyle/>
          <a:p>
            <a:pPr marL="0" indent="0">
              <a:buNone/>
            </a:pPr>
            <a:r>
              <a:rPr lang="en-US" sz="2200" dirty="0"/>
              <a:t>Uses OData syntax</a:t>
            </a:r>
          </a:p>
        </p:txBody>
      </p:sp>
      <p:pic>
        <p:nvPicPr>
          <p:cNvPr id="6" name="Picture 5">
            <a:extLst>
              <a:ext uri="{FF2B5EF4-FFF2-40B4-BE49-F238E27FC236}">
                <a16:creationId xmlns:a16="http://schemas.microsoft.com/office/drawing/2014/main" id="{2B6AB7EC-38E5-44A8-A7F8-6508DFB985B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292501" y="1537983"/>
            <a:ext cx="7206341" cy="1616067"/>
          </a:xfrm>
          <a:prstGeom prst="rect">
            <a:avLst/>
          </a:prstGeom>
          <a:ln>
            <a:solidFill>
              <a:schemeClr val="tx1"/>
            </a:solidFill>
          </a:ln>
        </p:spPr>
      </p:pic>
      <p:pic>
        <p:nvPicPr>
          <p:cNvPr id="5" name="Picture 4" descr="screenshot showing how to set a related look up field value ">
            <a:extLst>
              <a:ext uri="{FF2B5EF4-FFF2-40B4-BE49-F238E27FC236}">
                <a16:creationId xmlns:a16="http://schemas.microsoft.com/office/drawing/2014/main" id="{CD6186CF-FA6A-4661-91E7-356B51D4F7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2501" y="3471976"/>
            <a:ext cx="9103380" cy="2287516"/>
          </a:xfrm>
          <a:prstGeom prst="rect">
            <a:avLst/>
          </a:prstGeom>
          <a:ln>
            <a:solidFill>
              <a:schemeClr val="tx1"/>
            </a:solidFill>
          </a:ln>
        </p:spPr>
      </p:pic>
      <p:pic>
        <p:nvPicPr>
          <p:cNvPr id="8" name="Graphic 7">
            <a:extLst>
              <a:ext uri="{FF2B5EF4-FFF2-40B4-BE49-F238E27FC236}">
                <a16:creationId xmlns:a16="http://schemas.microsoft.com/office/drawing/2014/main" id="{C7735AB2-6EA9-45FD-BB8E-720621C4AF9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1371" y="3746231"/>
            <a:ext cx="1424726" cy="1424726"/>
          </a:xfrm>
          <a:prstGeom prst="rect">
            <a:avLst/>
          </a:prstGeom>
        </p:spPr>
      </p:pic>
      <p:pic>
        <p:nvPicPr>
          <p:cNvPr id="10" name="Graphic 9">
            <a:extLst>
              <a:ext uri="{FF2B5EF4-FFF2-40B4-BE49-F238E27FC236}">
                <a16:creationId xmlns:a16="http://schemas.microsoft.com/office/drawing/2014/main" id="{DE2A8A74-503D-4FE1-ADF0-AB2A98395DF5}"/>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1371" y="1653558"/>
            <a:ext cx="1299385" cy="1299385"/>
          </a:xfrm>
          <a:prstGeom prst="rect">
            <a:avLst/>
          </a:prstGeom>
        </p:spPr>
      </p:pic>
    </p:spTree>
    <p:extLst>
      <p:ext uri="{BB962C8B-B14F-4D97-AF65-F5344CB8AC3E}">
        <p14:creationId xmlns:p14="http://schemas.microsoft.com/office/powerpoint/2010/main" val="399222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a:xfrm>
            <a:off x="588263" y="457200"/>
            <a:ext cx="11018520" cy="492443"/>
          </a:xfrm>
        </p:spPr>
        <p:txBody>
          <a:bodyPr/>
          <a:lstStyle/>
          <a:p>
            <a:r>
              <a:rPr lang="en-US" sz="3200" dirty="0"/>
              <a:t>Cloud flows</a:t>
            </a:r>
          </a:p>
        </p:txBody>
      </p:sp>
      <p:sp>
        <p:nvSpPr>
          <p:cNvPr id="2" name="Text Placeholder 1">
            <a:extLst>
              <a:ext uri="{FF2B5EF4-FFF2-40B4-BE49-F238E27FC236}">
                <a16:creationId xmlns:a16="http://schemas.microsoft.com/office/drawing/2014/main" id="{B6B6B67B-5758-4C39-8DC7-3B780C245984}"/>
              </a:ext>
            </a:extLst>
          </p:cNvPr>
          <p:cNvSpPr>
            <a:spLocks noGrp="1"/>
          </p:cNvSpPr>
          <p:nvPr>
            <p:ph type="body" sz="quarter" idx="10"/>
          </p:nvPr>
        </p:nvSpPr>
        <p:spPr>
          <a:xfrm>
            <a:off x="457831" y="1457325"/>
            <a:ext cx="3388996" cy="3388996"/>
          </a:xfrm>
          <a:solidFill>
            <a:schemeClr val="bg1">
              <a:lumMod val="95000"/>
            </a:schemeClr>
          </a:solidFill>
        </p:spPr>
        <p:txBody>
          <a:bodyPr/>
          <a:lstStyle/>
          <a:p>
            <a:pPr marL="228600" lvl="1" indent="0" algn="ctr">
              <a:buNone/>
            </a:pPr>
            <a:r>
              <a:rPr lang="en-US" sz="2400" dirty="0">
                <a:latin typeface="+mj-lt"/>
              </a:rPr>
              <a:t>Fundamentals of cloud flows</a:t>
            </a:r>
          </a:p>
        </p:txBody>
      </p:sp>
      <p:sp>
        <p:nvSpPr>
          <p:cNvPr id="3" name="Text Placeholder 2">
            <a:extLst>
              <a:ext uri="{FF2B5EF4-FFF2-40B4-BE49-F238E27FC236}">
                <a16:creationId xmlns:a16="http://schemas.microsoft.com/office/drawing/2014/main" id="{F6F0B6C6-8460-4789-9377-A451F0E35CA9}"/>
              </a:ext>
            </a:extLst>
          </p:cNvPr>
          <p:cNvSpPr>
            <a:spLocks noGrp="1"/>
          </p:cNvSpPr>
          <p:nvPr>
            <p:ph type="body" sz="quarter" idx="11"/>
          </p:nvPr>
        </p:nvSpPr>
        <p:spPr>
          <a:xfrm>
            <a:off x="4408863" y="1457325"/>
            <a:ext cx="3388996" cy="3388996"/>
          </a:xfrm>
          <a:solidFill>
            <a:schemeClr val="bg1">
              <a:lumMod val="95000"/>
            </a:schemeClr>
          </a:solidFill>
        </p:spPr>
        <p:txBody>
          <a:bodyPr/>
          <a:lstStyle/>
          <a:p>
            <a:pPr marL="228600" lvl="1" indent="0" algn="ctr">
              <a:buNone/>
            </a:pPr>
            <a:r>
              <a:rPr lang="en-US" sz="2800" dirty="0">
                <a:latin typeface="+mj-lt"/>
              </a:rPr>
              <a:t>Triggers</a:t>
            </a:r>
          </a:p>
        </p:txBody>
      </p:sp>
      <p:sp>
        <p:nvSpPr>
          <p:cNvPr id="4" name="Text Placeholder 3">
            <a:extLst>
              <a:ext uri="{FF2B5EF4-FFF2-40B4-BE49-F238E27FC236}">
                <a16:creationId xmlns:a16="http://schemas.microsoft.com/office/drawing/2014/main" id="{F6E4A67B-6A13-40CE-A448-C134FE307E1B}"/>
              </a:ext>
            </a:extLst>
          </p:cNvPr>
          <p:cNvSpPr>
            <a:spLocks noGrp="1"/>
          </p:cNvSpPr>
          <p:nvPr>
            <p:ph type="body" sz="quarter" idx="12"/>
          </p:nvPr>
        </p:nvSpPr>
        <p:spPr>
          <a:xfrm>
            <a:off x="8359894" y="1457325"/>
            <a:ext cx="3388996" cy="3388996"/>
          </a:xfrm>
          <a:solidFill>
            <a:schemeClr val="bg1">
              <a:lumMod val="95000"/>
            </a:schemeClr>
          </a:solidFill>
        </p:spPr>
        <p:txBody>
          <a:bodyPr/>
          <a:lstStyle/>
          <a:p>
            <a:pPr marL="228600" lvl="1" indent="0" algn="ctr">
              <a:buNone/>
            </a:pPr>
            <a:r>
              <a:rPr lang="en-US" sz="2800" dirty="0">
                <a:latin typeface="+mj-lt"/>
              </a:rPr>
              <a:t>Actions</a:t>
            </a:r>
          </a:p>
        </p:txBody>
      </p:sp>
    </p:spTree>
    <p:extLst>
      <p:ext uri="{BB962C8B-B14F-4D97-AF65-F5344CB8AC3E}">
        <p14:creationId xmlns:p14="http://schemas.microsoft.com/office/powerpoint/2010/main" val="153399156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E56547-BA02-4D85-B364-7962538F57C3}"/>
              </a:ext>
              <a:ext uri="{C183D7F6-B498-43B3-948B-1728B52AA6E4}">
                <adec:decorative xmlns:adec="http://schemas.microsoft.com/office/drawing/2017/decorative" val="1"/>
              </a:ext>
            </a:extLst>
          </p:cNvPr>
          <p:cNvSpPr/>
          <p:nvPr/>
        </p:nvSpPr>
        <p:spPr bwMode="auto">
          <a:xfrm>
            <a:off x="418643" y="1071730"/>
            <a:ext cx="11341268" cy="4865046"/>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44B7C4BD-9CAE-4A18-84B9-EACF3699D5BA}"/>
              </a:ext>
            </a:extLst>
          </p:cNvPr>
          <p:cNvSpPr>
            <a:spLocks noGrp="1"/>
          </p:cNvSpPr>
          <p:nvPr>
            <p:ph type="title"/>
          </p:nvPr>
        </p:nvSpPr>
        <p:spPr/>
        <p:txBody>
          <a:bodyPr/>
          <a:lstStyle/>
          <a:p>
            <a:r>
              <a:rPr lang="en-US" dirty="0"/>
              <a:t>Relate and Unrelate Rows</a:t>
            </a:r>
          </a:p>
        </p:txBody>
      </p:sp>
      <p:pic>
        <p:nvPicPr>
          <p:cNvPr id="6" name="Picture 5" descr="Relate/unrelate rows - screenshot">
            <a:extLst>
              <a:ext uri="{FF2B5EF4-FFF2-40B4-BE49-F238E27FC236}">
                <a16:creationId xmlns:a16="http://schemas.microsoft.com/office/drawing/2014/main" id="{3D963A93-86A8-4D0E-916D-09E0E2A23CC2}"/>
              </a:ext>
            </a:extLst>
          </p:cNvPr>
          <p:cNvPicPr>
            <a:picLocks noChangeAspect="1"/>
          </p:cNvPicPr>
          <p:nvPr/>
        </p:nvPicPr>
        <p:blipFill>
          <a:blip r:embed="rId3"/>
          <a:stretch>
            <a:fillRect/>
          </a:stretch>
        </p:blipFill>
        <p:spPr>
          <a:xfrm>
            <a:off x="1793928" y="1219988"/>
            <a:ext cx="4320273" cy="4620874"/>
          </a:xfrm>
          <a:prstGeom prst="rect">
            <a:avLst/>
          </a:prstGeom>
          <a:ln>
            <a:solidFill>
              <a:schemeClr val="tx1"/>
            </a:solidFill>
          </a:ln>
        </p:spPr>
      </p:pic>
      <p:pic>
        <p:nvPicPr>
          <p:cNvPr id="8" name="Picture 7" descr="screenshots showing how to use related and unrelate">
            <a:extLst>
              <a:ext uri="{FF2B5EF4-FFF2-40B4-BE49-F238E27FC236}">
                <a16:creationId xmlns:a16="http://schemas.microsoft.com/office/drawing/2014/main" id="{0308BBB7-8CB5-40E7-A593-30EA8D932C63}"/>
              </a:ext>
            </a:extLst>
          </p:cNvPr>
          <p:cNvPicPr>
            <a:picLocks noChangeAspect="1"/>
          </p:cNvPicPr>
          <p:nvPr/>
        </p:nvPicPr>
        <p:blipFill>
          <a:blip r:embed="rId4"/>
          <a:stretch>
            <a:fillRect/>
          </a:stretch>
        </p:blipFill>
        <p:spPr>
          <a:xfrm>
            <a:off x="6867747" y="2062333"/>
            <a:ext cx="3676190" cy="2733333"/>
          </a:xfrm>
          <a:prstGeom prst="rect">
            <a:avLst/>
          </a:prstGeom>
          <a:ln>
            <a:solidFill>
              <a:schemeClr val="tx1"/>
            </a:solidFill>
          </a:ln>
        </p:spPr>
      </p:pic>
    </p:spTree>
    <p:extLst>
      <p:ext uri="{BB962C8B-B14F-4D97-AF65-F5344CB8AC3E}">
        <p14:creationId xmlns:p14="http://schemas.microsoft.com/office/powerpoint/2010/main" val="18726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CCEE3D-118C-4771-A397-0E6289E11A9E}"/>
              </a:ext>
              <a:ext uri="{C183D7F6-B498-43B3-948B-1728B52AA6E4}">
                <adec:decorative xmlns:adec="http://schemas.microsoft.com/office/drawing/2017/decorative" val="1"/>
              </a:ext>
            </a:extLst>
          </p:cNvPr>
          <p:cNvSpPr/>
          <p:nvPr/>
        </p:nvSpPr>
        <p:spPr bwMode="auto">
          <a:xfrm>
            <a:off x="5199797" y="1435100"/>
            <a:ext cx="6560114" cy="4187778"/>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781B326-07F7-4DDB-9D9A-1CFA89153E4C}"/>
              </a:ext>
            </a:extLst>
          </p:cNvPr>
          <p:cNvSpPr>
            <a:spLocks noGrp="1"/>
          </p:cNvSpPr>
          <p:nvPr>
            <p:ph type="title"/>
          </p:nvPr>
        </p:nvSpPr>
        <p:spPr/>
        <p:txBody>
          <a:bodyPr>
            <a:normAutofit/>
          </a:bodyPr>
          <a:lstStyle/>
          <a:p>
            <a:r>
              <a:rPr lang="en-US" dirty="0"/>
              <a:t>Using change sets</a:t>
            </a:r>
          </a:p>
        </p:txBody>
      </p:sp>
      <p:sp>
        <p:nvSpPr>
          <p:cNvPr id="3" name="Content Placeholder 2">
            <a:extLst>
              <a:ext uri="{FF2B5EF4-FFF2-40B4-BE49-F238E27FC236}">
                <a16:creationId xmlns:a16="http://schemas.microsoft.com/office/drawing/2014/main" id="{4AFDEEB2-FDB5-4309-8115-FF16177E5287}"/>
              </a:ext>
            </a:extLst>
          </p:cNvPr>
          <p:cNvSpPr>
            <a:spLocks noGrp="1"/>
          </p:cNvSpPr>
          <p:nvPr>
            <p:ph sz="quarter" idx="10"/>
          </p:nvPr>
        </p:nvSpPr>
        <p:spPr>
          <a:xfrm>
            <a:off x="584200" y="1435100"/>
            <a:ext cx="4397814" cy="4187778"/>
          </a:xfrm>
          <a:solidFill>
            <a:schemeClr val="bg1">
              <a:lumMod val="95000"/>
            </a:schemeClr>
          </a:solidFill>
        </p:spPr>
        <p:txBody>
          <a:bodyPr>
            <a:normAutofit/>
          </a:bodyPr>
          <a:lstStyle/>
          <a:p>
            <a:pPr marL="342900" indent="-342900">
              <a:buFont typeface="Arial" panose="020B0604020202020204" pitchFamily="34" charset="0"/>
              <a:buChar char="•"/>
            </a:pPr>
            <a:r>
              <a:rPr lang="en-US" sz="2400" dirty="0">
                <a:latin typeface="+mn-lt"/>
              </a:rPr>
              <a:t>Operations run in a transaction</a:t>
            </a:r>
          </a:p>
          <a:p>
            <a:pPr marL="342900" indent="-342900">
              <a:buFont typeface="Arial" panose="020B0604020202020204" pitchFamily="34" charset="0"/>
              <a:buChar char="•"/>
            </a:pPr>
            <a:endParaRPr lang="en-US" sz="2400" dirty="0">
              <a:latin typeface="+mn-lt"/>
            </a:endParaRPr>
          </a:p>
          <a:p>
            <a:pPr marL="342900" indent="-342900">
              <a:buFont typeface="Arial" panose="020B0604020202020204" pitchFamily="34" charset="0"/>
              <a:buChar char="•"/>
            </a:pPr>
            <a:r>
              <a:rPr lang="en-US" sz="2400" dirty="0">
                <a:latin typeface="+mn-lt"/>
              </a:rPr>
              <a:t>Used inside of batch scopes</a:t>
            </a:r>
          </a:p>
          <a:p>
            <a:pPr marL="342900" indent="-342900">
              <a:buFont typeface="Arial" panose="020B0604020202020204" pitchFamily="34" charset="0"/>
              <a:buChar char="•"/>
            </a:pPr>
            <a:endParaRPr lang="en-US" sz="2400" dirty="0">
              <a:latin typeface="+mn-lt"/>
            </a:endParaRPr>
          </a:p>
          <a:p>
            <a:pPr marL="342900" indent="-342900">
              <a:buFont typeface="Arial" panose="020B0604020202020204" pitchFamily="34" charset="0"/>
              <a:buChar char="•"/>
            </a:pPr>
            <a:r>
              <a:rPr lang="en-US" sz="2400" dirty="0">
                <a:latin typeface="+mn-lt"/>
              </a:rPr>
              <a:t>Microsoft Dataverse Connector actions only, create update delete</a:t>
            </a:r>
          </a:p>
        </p:txBody>
      </p:sp>
      <p:pic>
        <p:nvPicPr>
          <p:cNvPr id="6" name="Picture 5" descr="screenshot showing using the executed change that request action ">
            <a:extLst>
              <a:ext uri="{FF2B5EF4-FFF2-40B4-BE49-F238E27FC236}">
                <a16:creationId xmlns:a16="http://schemas.microsoft.com/office/drawing/2014/main" id="{2FBE8B88-3D4C-4526-9AC1-5799ECCD5BC0}"/>
              </a:ext>
            </a:extLst>
          </p:cNvPr>
          <p:cNvPicPr>
            <a:picLocks noChangeAspect="1"/>
          </p:cNvPicPr>
          <p:nvPr/>
        </p:nvPicPr>
        <p:blipFill>
          <a:blip r:embed="rId3"/>
          <a:stretch>
            <a:fillRect/>
          </a:stretch>
        </p:blipFill>
        <p:spPr>
          <a:xfrm>
            <a:off x="5380223" y="2192570"/>
            <a:ext cx="6161905" cy="2552381"/>
          </a:xfrm>
          <a:prstGeom prst="rect">
            <a:avLst/>
          </a:prstGeom>
          <a:ln w="19050">
            <a:noFill/>
          </a:ln>
        </p:spPr>
      </p:pic>
    </p:spTree>
    <p:extLst>
      <p:ext uri="{BB962C8B-B14F-4D97-AF65-F5344CB8AC3E}">
        <p14:creationId xmlns:p14="http://schemas.microsoft.com/office/powerpoint/2010/main" val="92384199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FB5AF-444F-47D7-A631-6670B2A9AD42}"/>
              </a:ext>
            </a:extLst>
          </p:cNvPr>
          <p:cNvSpPr>
            <a:spLocks noGrp="1"/>
          </p:cNvSpPr>
          <p:nvPr>
            <p:ph type="title"/>
          </p:nvPr>
        </p:nvSpPr>
        <p:spPr/>
        <p:txBody>
          <a:bodyPr/>
          <a:lstStyle/>
          <a:p>
            <a:r>
              <a:rPr lang="en-US" dirty="0"/>
              <a:t>Flow checker and testing</a:t>
            </a:r>
          </a:p>
        </p:txBody>
      </p:sp>
      <p:pic>
        <p:nvPicPr>
          <p:cNvPr id="5" name="Picture 4">
            <a:extLst>
              <a:ext uri="{FF2B5EF4-FFF2-40B4-BE49-F238E27FC236}">
                <a16:creationId xmlns:a16="http://schemas.microsoft.com/office/drawing/2014/main" id="{FDBCB7DE-4D73-400E-8305-C7B41A0376FC}"/>
              </a:ext>
            </a:extLst>
          </p:cNvPr>
          <p:cNvPicPr>
            <a:picLocks noChangeAspect="1"/>
          </p:cNvPicPr>
          <p:nvPr/>
        </p:nvPicPr>
        <p:blipFill rotWithShape="1">
          <a:blip r:embed="rId3"/>
          <a:srcRect l="12272" t="6423" r="1051" b="3939"/>
          <a:stretch/>
        </p:blipFill>
        <p:spPr>
          <a:xfrm>
            <a:off x="2379517" y="1143000"/>
            <a:ext cx="7859472" cy="4572000"/>
          </a:xfrm>
          <a:prstGeom prst="rect">
            <a:avLst/>
          </a:prstGeom>
          <a:ln>
            <a:solidFill>
              <a:schemeClr val="bg1">
                <a:lumMod val="75000"/>
              </a:schemeClr>
            </a:solidFill>
          </a:ln>
        </p:spPr>
      </p:pic>
    </p:spTree>
    <p:extLst>
      <p:ext uri="{BB962C8B-B14F-4D97-AF65-F5344CB8AC3E}">
        <p14:creationId xmlns:p14="http://schemas.microsoft.com/office/powerpoint/2010/main" val="226682480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Module 7 practice labs</a:t>
            </a:r>
          </a:p>
        </p:txBody>
      </p:sp>
      <p:sp>
        <p:nvSpPr>
          <p:cNvPr id="6" name="Text Placeholder 5"/>
          <p:cNvSpPr>
            <a:spLocks noGrp="1"/>
          </p:cNvSpPr>
          <p:nvPr>
            <p:ph type="body" sz="quarter" idx="11"/>
          </p:nvPr>
        </p:nvSpPr>
        <p:spPr/>
        <p:txBody>
          <a:bodyPr/>
          <a:lstStyle/>
          <a:p>
            <a:pPr lvl="1"/>
            <a:r>
              <a:rPr lang="en-US" dirty="0"/>
              <a:t>Lab 7.1: Create a flow</a:t>
            </a:r>
          </a:p>
        </p:txBody>
      </p:sp>
      <p:sp>
        <p:nvSpPr>
          <p:cNvPr id="2" name="Text Placeholder 1"/>
          <p:cNvSpPr>
            <a:spLocks noGrp="1"/>
          </p:cNvSpPr>
          <p:nvPr>
            <p:ph type="body" sz="quarter" idx="15"/>
          </p:nvPr>
        </p:nvSpPr>
        <p:spPr/>
        <p:txBody>
          <a:bodyPr/>
          <a:lstStyle/>
          <a:p>
            <a:pPr lvl="1"/>
            <a:r>
              <a:rPr lang="en-US" dirty="0"/>
              <a:t>Lab 7.2: Build an approval flow</a:t>
            </a:r>
          </a:p>
          <a:p>
            <a:pPr lvl="1"/>
            <a:r>
              <a:rPr lang="en-US" dirty="0"/>
              <a:t>(Note: it takes several minutes to deploy the solution to support approvals)</a:t>
            </a:r>
          </a:p>
        </p:txBody>
      </p:sp>
      <p:grpSp>
        <p:nvGrpSpPr>
          <p:cNvPr id="5" name="Group 4">
            <a:extLst>
              <a:ext uri="{FF2B5EF4-FFF2-40B4-BE49-F238E27FC236}">
                <a16:creationId xmlns:a16="http://schemas.microsoft.com/office/drawing/2014/main" id="{145514F3-A8A3-4B0A-A51A-503DFD9FA029}"/>
              </a:ext>
              <a:ext uri="{C183D7F6-B498-43B3-948B-1728B52AA6E4}">
                <adec:decorative xmlns:adec="http://schemas.microsoft.com/office/drawing/2017/decorative" val="1"/>
              </a:ext>
            </a:extLst>
          </p:cNvPr>
          <p:cNvGrpSpPr/>
          <p:nvPr/>
        </p:nvGrpSpPr>
        <p:grpSpPr>
          <a:xfrm>
            <a:off x="418643" y="2980724"/>
            <a:ext cx="896425" cy="896552"/>
            <a:chOff x="418643" y="2980724"/>
            <a:chExt cx="896425" cy="896552"/>
          </a:xfrm>
        </p:grpSpPr>
        <p:grpSp>
          <p:nvGrpSpPr>
            <p:cNvPr id="26" name="Group 25">
              <a:extLst>
                <a:ext uri="{FF2B5EF4-FFF2-40B4-BE49-F238E27FC236}">
                  <a16:creationId xmlns:a16="http://schemas.microsoft.com/office/drawing/2014/main" id="{18638A7D-5856-49B1-BF41-922FDC8EE9F0}"/>
                </a:ext>
                <a:ext uri="{C183D7F6-B498-43B3-948B-1728B52AA6E4}">
                  <adec:decorative xmlns:adec="http://schemas.microsoft.com/office/drawing/2017/decorative" val="1"/>
                </a:ext>
              </a:extLst>
            </p:cNvPr>
            <p:cNvGrpSpPr/>
            <p:nvPr/>
          </p:nvGrpSpPr>
          <p:grpSpPr>
            <a:xfrm>
              <a:off x="418643" y="2980724"/>
              <a:ext cx="896425" cy="896552"/>
              <a:chOff x="7962901" y="3032919"/>
              <a:chExt cx="981074" cy="981076"/>
            </a:xfrm>
          </p:grpSpPr>
          <p:sp>
            <p:nvSpPr>
              <p:cNvPr id="31" name="Freeform 5">
                <a:extLst>
                  <a:ext uri="{FF2B5EF4-FFF2-40B4-BE49-F238E27FC236}">
                    <a16:creationId xmlns:a16="http://schemas.microsoft.com/office/drawing/2014/main" id="{12A0D8EC-1CB3-4425-9465-342EE54755C6}"/>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2" name="Freeform 6">
                <a:extLst>
                  <a:ext uri="{FF2B5EF4-FFF2-40B4-BE49-F238E27FC236}">
                    <a16:creationId xmlns:a16="http://schemas.microsoft.com/office/drawing/2014/main" id="{18EDBEE7-078F-452B-A035-86D159DD76A4}"/>
                  </a:ext>
                </a:extLst>
              </p:cNvPr>
              <p:cNvSpPr>
                <a:spLocks noEditPoints="1"/>
              </p:cNvSpPr>
              <p:nvPr/>
            </p:nvSpPr>
            <p:spPr bwMode="auto">
              <a:xfrm>
                <a:off x="8031163" y="3102770"/>
                <a:ext cx="846137" cy="844550"/>
              </a:xfrm>
              <a:prstGeom prst="ellipse">
                <a:avLst/>
              </a:prstGeom>
              <a:noFill/>
              <a:ln w="28575">
                <a:solidFill>
                  <a:srgbClr val="0B556A"/>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8" name="shield_3" title="Icon of a shield with an exclamation point inside">
              <a:extLst>
                <a:ext uri="{FF2B5EF4-FFF2-40B4-BE49-F238E27FC236}">
                  <a16:creationId xmlns:a16="http://schemas.microsoft.com/office/drawing/2014/main" id="{6187FDDF-55BD-4147-B31F-16E75DF54809}"/>
                </a:ext>
              </a:extLst>
            </p:cNvPr>
            <p:cNvSpPr>
              <a:spLocks noChangeAspect="1" noEditPoints="1"/>
            </p:cNvSpPr>
            <p:nvPr/>
          </p:nvSpPr>
          <p:spPr bwMode="auto">
            <a:xfrm>
              <a:off x="671673" y="3231182"/>
              <a:ext cx="390366" cy="39563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descr="Icon of a padlock">
            <a:extLst>
              <a:ext uri="{FF2B5EF4-FFF2-40B4-BE49-F238E27FC236}">
                <a16:creationId xmlns:a16="http://schemas.microsoft.com/office/drawing/2014/main" id="{A0CB4A02-E541-498F-A27E-6E0BEABFBC9E}"/>
              </a:ext>
            </a:extLst>
          </p:cNvPr>
          <p:cNvGrpSpPr/>
          <p:nvPr/>
        </p:nvGrpSpPr>
        <p:grpSpPr>
          <a:xfrm>
            <a:off x="418643" y="1456896"/>
            <a:ext cx="896425" cy="896552"/>
            <a:chOff x="418643" y="1456896"/>
            <a:chExt cx="896425" cy="896552"/>
          </a:xfrm>
        </p:grpSpPr>
        <p:grpSp>
          <p:nvGrpSpPr>
            <p:cNvPr id="18" name="Group 17">
              <a:extLst>
                <a:ext uri="{FF2B5EF4-FFF2-40B4-BE49-F238E27FC236}">
                  <a16:creationId xmlns:a16="http://schemas.microsoft.com/office/drawing/2014/main" id="{28B359B3-FE4F-4705-98A2-B1A20D8C609D}"/>
                </a:ext>
                <a:ext uri="{C183D7F6-B498-43B3-948B-1728B52AA6E4}">
                  <adec:decorative xmlns:adec="http://schemas.microsoft.com/office/drawing/2017/decorative" val="1"/>
                </a:ext>
              </a:extLst>
            </p:cNvPr>
            <p:cNvGrpSpPr/>
            <p:nvPr/>
          </p:nvGrpSpPr>
          <p:grpSpPr>
            <a:xfrm>
              <a:off x="418643" y="1456896"/>
              <a:ext cx="896425" cy="896552"/>
              <a:chOff x="7962901" y="3032919"/>
              <a:chExt cx="981074" cy="981076"/>
            </a:xfrm>
          </p:grpSpPr>
          <p:sp>
            <p:nvSpPr>
              <p:cNvPr id="23" name="Freeform 5">
                <a:extLst>
                  <a:ext uri="{FF2B5EF4-FFF2-40B4-BE49-F238E27FC236}">
                    <a16:creationId xmlns:a16="http://schemas.microsoft.com/office/drawing/2014/main" id="{BF02EDFA-A934-485C-A771-47E3E5EC9176}"/>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4" name="Freeform 6">
                <a:extLst>
                  <a:ext uri="{FF2B5EF4-FFF2-40B4-BE49-F238E27FC236}">
                    <a16:creationId xmlns:a16="http://schemas.microsoft.com/office/drawing/2014/main" id="{7868133A-18AF-4397-B477-52DF85669799}"/>
                  </a:ext>
                </a:extLst>
              </p:cNvPr>
              <p:cNvSpPr>
                <a:spLocks noEditPoints="1"/>
              </p:cNvSpPr>
              <p:nvPr/>
            </p:nvSpPr>
            <p:spPr bwMode="auto">
              <a:xfrm>
                <a:off x="8031163" y="3102770"/>
                <a:ext cx="846137" cy="844550"/>
              </a:xfrm>
              <a:prstGeom prst="ellipse">
                <a:avLst/>
              </a:prstGeom>
              <a:noFill/>
              <a:ln w="28575">
                <a:solidFill>
                  <a:srgbClr val="0B556A"/>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35" name="Lock" title="Icon of a padlock">
              <a:extLst>
                <a:ext uri="{FF2B5EF4-FFF2-40B4-BE49-F238E27FC236}">
                  <a16:creationId xmlns:a16="http://schemas.microsoft.com/office/drawing/2014/main" id="{25DB5C5A-D15D-47D9-BB63-536D0DB9B7B2}"/>
                </a:ext>
              </a:extLst>
            </p:cNvPr>
            <p:cNvSpPr>
              <a:spLocks noChangeAspect="1" noEditPoints="1"/>
            </p:cNvSpPr>
            <p:nvPr/>
          </p:nvSpPr>
          <p:spPr bwMode="auto">
            <a:xfrm>
              <a:off x="723556" y="1704892"/>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24780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84AAF-2A1B-43C2-9109-BCD616950DCE}"/>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1FA0EE3-11E8-4BAE-B075-D35848492D3E}"/>
              </a:ext>
            </a:extLst>
          </p:cNvPr>
          <p:cNvSpPr>
            <a:spLocks noGrp="1"/>
          </p:cNvSpPr>
          <p:nvPr>
            <p:ph sz="quarter" idx="10"/>
          </p:nvPr>
        </p:nvSpPr>
        <p:spPr>
          <a:xfrm>
            <a:off x="584200" y="1435100"/>
            <a:ext cx="11018838" cy="3385542"/>
          </a:xfrm>
        </p:spPr>
        <p:txBody>
          <a:bodyPr/>
          <a:lstStyle/>
          <a:p>
            <a:pPr marL="457200" indent="-457200">
              <a:buFont typeface="Arial" panose="020B0604020202020204" pitchFamily="34" charset="0"/>
              <a:buChar char="•"/>
            </a:pPr>
            <a:r>
              <a:rPr lang="en-US" sz="2600" dirty="0">
                <a:latin typeface="+mn-lt"/>
              </a:rPr>
              <a:t>Cloud flows offer several automation capabilities</a:t>
            </a:r>
          </a:p>
          <a:p>
            <a:pPr marL="457200" indent="-457200">
              <a:buFont typeface="Arial" panose="020B0604020202020204" pitchFamily="34" charset="0"/>
              <a:buChar char="•"/>
            </a:pPr>
            <a:endParaRPr lang="en-US" sz="2600" dirty="0">
              <a:latin typeface="+mn-lt"/>
            </a:endParaRPr>
          </a:p>
          <a:p>
            <a:pPr marL="457200" indent="-457200">
              <a:buFont typeface="Arial" panose="020B0604020202020204" pitchFamily="34" charset="0"/>
              <a:buChar char="•"/>
            </a:pPr>
            <a:r>
              <a:rPr lang="en-US" sz="2600" dirty="0">
                <a:latin typeface="+mn-lt"/>
              </a:rPr>
              <a:t>Flows can be authored by makers of all skill levels</a:t>
            </a:r>
          </a:p>
          <a:p>
            <a:pPr marL="457200" indent="-457200">
              <a:buFont typeface="Arial" panose="020B0604020202020204" pitchFamily="34" charset="0"/>
              <a:buChar char="•"/>
            </a:pPr>
            <a:endParaRPr lang="en-US" sz="2600" dirty="0">
              <a:latin typeface="+mn-lt"/>
            </a:endParaRPr>
          </a:p>
          <a:p>
            <a:pPr marL="457200" indent="-457200">
              <a:buFont typeface="Arial" panose="020B0604020202020204" pitchFamily="34" charset="0"/>
              <a:buChar char="•"/>
            </a:pPr>
            <a:r>
              <a:rPr lang="en-US" sz="2600" dirty="0">
                <a:latin typeface="+mn-lt"/>
              </a:rPr>
              <a:t>Some are quite complicated, some are quite simple</a:t>
            </a:r>
          </a:p>
          <a:p>
            <a:pPr marL="457200" indent="-457200">
              <a:buFont typeface="Arial" panose="020B0604020202020204" pitchFamily="34" charset="0"/>
              <a:buChar char="•"/>
            </a:pPr>
            <a:endParaRPr lang="en-US" sz="2600" dirty="0">
              <a:latin typeface="+mn-lt"/>
            </a:endParaRPr>
          </a:p>
          <a:p>
            <a:pPr marL="457200" indent="-457200">
              <a:buFont typeface="Arial" panose="020B0604020202020204" pitchFamily="34" charset="0"/>
              <a:buChar char="•"/>
            </a:pPr>
            <a:r>
              <a:rPr lang="en-US" sz="2600" dirty="0">
                <a:latin typeface="+mn-lt"/>
              </a:rPr>
              <a:t>Working with Dataverse is native and has several options to make the flows complete the tasks needed</a:t>
            </a:r>
          </a:p>
        </p:txBody>
      </p:sp>
    </p:spTree>
    <p:extLst>
      <p:ext uri="{BB962C8B-B14F-4D97-AF65-F5344CB8AC3E}">
        <p14:creationId xmlns:p14="http://schemas.microsoft.com/office/powerpoint/2010/main" val="32965590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1006B-C119-4BE5-9FEE-F5B641BC8AA8}"/>
              </a:ext>
            </a:extLst>
          </p:cNvPr>
          <p:cNvSpPr>
            <a:spLocks noGrp="1"/>
          </p:cNvSpPr>
          <p:nvPr>
            <p:ph type="title" idx="4294967295"/>
          </p:nvPr>
        </p:nvSpPr>
        <p:spPr>
          <a:xfrm>
            <a:off x="418643" y="-680196"/>
            <a:ext cx="2457292" cy="680196"/>
          </a:xfrm>
        </p:spPr>
        <p:txBody>
          <a:bodyPr vert="horz" wrap="square" lIns="0" tIns="91440" rIns="146304" bIns="91440" rtlCol="0" anchor="b">
            <a:noAutofit/>
          </a:bodyPr>
          <a:lstStyle/>
          <a:p>
            <a:r>
              <a:rPr lang="en-US" sz="100" dirty="0"/>
              <a:t>close</a:t>
            </a:r>
          </a:p>
        </p:txBody>
      </p:sp>
    </p:spTree>
    <p:extLst>
      <p:ext uri="{BB962C8B-B14F-4D97-AF65-F5344CB8AC3E}">
        <p14:creationId xmlns:p14="http://schemas.microsoft.com/office/powerpoint/2010/main" val="25923217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B1C7BC-465A-40A6-8AED-DCFF23F1DA29}"/>
              </a:ext>
              <a:ext uri="{C183D7F6-B498-43B3-948B-1728B52AA6E4}">
                <adec:decorative xmlns:adec="http://schemas.microsoft.com/office/drawing/2017/decorative" val="1"/>
              </a:ext>
            </a:extLst>
          </p:cNvPr>
          <p:cNvSpPr/>
          <p:nvPr/>
        </p:nvSpPr>
        <p:spPr bwMode="auto">
          <a:xfrm>
            <a:off x="5536504" y="1277654"/>
            <a:ext cx="6475956" cy="4569147"/>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7FB71F9-8CE2-4EB3-8843-95243BE77C9C}"/>
              </a:ext>
            </a:extLst>
          </p:cNvPr>
          <p:cNvSpPr>
            <a:spLocks noGrp="1"/>
          </p:cNvSpPr>
          <p:nvPr>
            <p:ph type="title"/>
          </p:nvPr>
        </p:nvSpPr>
        <p:spPr/>
        <p:txBody>
          <a:bodyPr/>
          <a:lstStyle/>
          <a:p>
            <a:r>
              <a:rPr lang="en-US" dirty="0"/>
              <a:t>Dynamic data</a:t>
            </a:r>
          </a:p>
        </p:txBody>
      </p:sp>
      <p:sp>
        <p:nvSpPr>
          <p:cNvPr id="6" name="Rectangle 5">
            <a:extLst>
              <a:ext uri="{FF2B5EF4-FFF2-40B4-BE49-F238E27FC236}">
                <a16:creationId xmlns:a16="http://schemas.microsoft.com/office/drawing/2014/main" id="{CFA21210-E432-4F5F-AE35-6DAA635FB988}"/>
              </a:ext>
            </a:extLst>
          </p:cNvPr>
          <p:cNvSpPr/>
          <p:nvPr/>
        </p:nvSpPr>
        <p:spPr bwMode="auto">
          <a:xfrm>
            <a:off x="588264" y="1277654"/>
            <a:ext cx="4810454" cy="4569146"/>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37160" bIns="13716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Use dynamic content panel to reference data from prior steps in a flow and dynamically bind it to current properties </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Dynamic content panel shown when clicking in a property value on a step flow</a:t>
            </a:r>
          </a:p>
        </p:txBody>
      </p:sp>
      <p:pic>
        <p:nvPicPr>
          <p:cNvPr id="10" name="Picture 9">
            <a:extLst>
              <a:ext uri="{FF2B5EF4-FFF2-40B4-BE49-F238E27FC236}">
                <a16:creationId xmlns:a16="http://schemas.microsoft.com/office/drawing/2014/main" id="{E5155934-4413-470E-8426-6CD5664C382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439455" y="1374452"/>
            <a:ext cx="4998803" cy="1776725"/>
          </a:xfrm>
          <a:prstGeom prst="rect">
            <a:avLst/>
          </a:prstGeom>
          <a:ln w="3175">
            <a:solidFill>
              <a:schemeClr val="tx1"/>
            </a:solidFill>
          </a:ln>
        </p:spPr>
      </p:pic>
      <p:pic>
        <p:nvPicPr>
          <p:cNvPr id="12" name="Picture 11">
            <a:extLst>
              <a:ext uri="{FF2B5EF4-FFF2-40B4-BE49-F238E27FC236}">
                <a16:creationId xmlns:a16="http://schemas.microsoft.com/office/drawing/2014/main" id="{A74431DF-D1B4-4048-A5FD-27AAB60DE4C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096000" y="3241109"/>
            <a:ext cx="5685714" cy="2542857"/>
          </a:xfrm>
          <a:prstGeom prst="rect">
            <a:avLst/>
          </a:prstGeom>
          <a:ln w="3175">
            <a:solidFill>
              <a:schemeClr val="tx1"/>
            </a:solidFill>
          </a:ln>
        </p:spPr>
      </p:pic>
    </p:spTree>
    <p:extLst>
      <p:ext uri="{BB962C8B-B14F-4D97-AF65-F5344CB8AC3E}">
        <p14:creationId xmlns:p14="http://schemas.microsoft.com/office/powerpoint/2010/main" val="10931369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60CE6-AD85-4854-90C9-4F1E9A2C786C}"/>
              </a:ext>
            </a:extLst>
          </p:cNvPr>
          <p:cNvSpPr>
            <a:spLocks noGrp="1"/>
          </p:cNvSpPr>
          <p:nvPr>
            <p:ph type="title"/>
          </p:nvPr>
        </p:nvSpPr>
        <p:spPr/>
        <p:txBody>
          <a:bodyPr/>
          <a:lstStyle/>
          <a:p>
            <a:r>
              <a:rPr lang="en-US" dirty="0"/>
              <a:t>Conditions and switches </a:t>
            </a:r>
          </a:p>
        </p:txBody>
      </p:sp>
      <p:sp>
        <p:nvSpPr>
          <p:cNvPr id="6" name="Rectangle 5">
            <a:extLst>
              <a:ext uri="{FF2B5EF4-FFF2-40B4-BE49-F238E27FC236}">
                <a16:creationId xmlns:a16="http://schemas.microsoft.com/office/drawing/2014/main" id="{A7A5023C-23F2-40A8-BADC-9AE7E937E26A}"/>
              </a:ext>
            </a:extLst>
          </p:cNvPr>
          <p:cNvSpPr/>
          <p:nvPr/>
        </p:nvSpPr>
        <p:spPr bwMode="auto">
          <a:xfrm>
            <a:off x="588263" y="1436688"/>
            <a:ext cx="5251429" cy="4206123"/>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37160" bIns="13716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Segoe UI"/>
                <a:ea typeface="+mn-ea"/>
                <a:cs typeface="+mn-cs"/>
              </a:rPr>
              <a:t>Conditions and switches offer ways to introduce conditional branching into a flow</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Segoe UI"/>
                <a:ea typeface="+mn-ea"/>
                <a:cs typeface="+mn-cs"/>
              </a:rPr>
              <a:t>Using conditions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Segoe UI"/>
                <a:ea typeface="+mn-ea"/>
                <a:cs typeface="+mn-cs"/>
              </a:rPr>
              <a:t>Search actions on “Condition” </a:t>
            </a:r>
            <a:br>
              <a:rPr kumimoji="0" lang="en-US" sz="2200" b="0" i="0" u="none" strike="noStrike" kern="1200" cap="none" spc="0" normalizeH="0" baseline="0" noProof="0" dirty="0">
                <a:ln>
                  <a:noFill/>
                </a:ln>
                <a:solidFill>
                  <a:srgbClr val="000000"/>
                </a:solidFill>
                <a:effectLst/>
                <a:uLnTx/>
                <a:uFillTx/>
                <a:latin typeface="Segoe UI"/>
                <a:ea typeface="+mn-ea"/>
                <a:cs typeface="+mn-cs"/>
              </a:rPr>
            </a:br>
            <a:r>
              <a:rPr kumimoji="0" lang="en-US" sz="2200" b="0" i="0" u="none" strike="noStrike" kern="1200" cap="none" spc="0" normalizeH="0" baseline="0" noProof="0" dirty="0">
                <a:ln>
                  <a:noFill/>
                </a:ln>
                <a:solidFill>
                  <a:srgbClr val="000000"/>
                </a:solidFill>
                <a:effectLst/>
                <a:uLnTx/>
                <a:uFillTx/>
                <a:latin typeface="Segoe UI"/>
                <a:ea typeface="+mn-ea"/>
                <a:cs typeface="+mn-cs"/>
              </a:rPr>
              <a:t>and select</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Segoe UI"/>
                <a:ea typeface="+mn-ea"/>
                <a:cs typeface="+mn-cs"/>
              </a:rPr>
              <a:t>Using switches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Segoe UI"/>
                <a:ea typeface="+mn-ea"/>
                <a:cs typeface="+mn-cs"/>
              </a:rPr>
              <a:t>Searching on “Switch” and add</a:t>
            </a:r>
            <a:br>
              <a:rPr kumimoji="0" lang="en-US" sz="2200" b="0" i="0" u="none" strike="noStrike" kern="1200" cap="none" spc="0" normalizeH="0" baseline="0" noProof="0" dirty="0">
                <a:ln>
                  <a:noFill/>
                </a:ln>
                <a:solidFill>
                  <a:srgbClr val="000000"/>
                </a:solidFill>
                <a:effectLst/>
                <a:uLnTx/>
                <a:uFillTx/>
                <a:latin typeface="Segoe UI"/>
                <a:ea typeface="+mn-ea"/>
                <a:cs typeface="+mn-cs"/>
              </a:rPr>
            </a:br>
            <a:r>
              <a:rPr kumimoji="0" lang="en-US" sz="2200" b="0" i="0" u="none" strike="noStrike" kern="1200" cap="none" spc="0" normalizeH="0" baseline="0" noProof="0" dirty="0">
                <a:ln>
                  <a:noFill/>
                </a:ln>
                <a:solidFill>
                  <a:srgbClr val="000000"/>
                </a:solidFill>
                <a:effectLst/>
                <a:uLnTx/>
                <a:uFillTx/>
                <a:latin typeface="Segoe UI"/>
                <a:ea typeface="+mn-ea"/>
                <a:cs typeface="+mn-cs"/>
              </a:rPr>
              <a:t>to flow</a:t>
            </a:r>
          </a:p>
        </p:txBody>
      </p:sp>
      <p:sp>
        <p:nvSpPr>
          <p:cNvPr id="8" name="Rectangle 7">
            <a:extLst>
              <a:ext uri="{FF2B5EF4-FFF2-40B4-BE49-F238E27FC236}">
                <a16:creationId xmlns:a16="http://schemas.microsoft.com/office/drawing/2014/main" id="{86D304EE-86B9-4CA4-9B6F-B140114251FB}"/>
              </a:ext>
              <a:ext uri="{C183D7F6-B498-43B3-948B-1728B52AA6E4}">
                <adec:decorative xmlns:adec="http://schemas.microsoft.com/office/drawing/2017/decorative" val="1"/>
              </a:ext>
            </a:extLst>
          </p:cNvPr>
          <p:cNvSpPr/>
          <p:nvPr/>
        </p:nvSpPr>
        <p:spPr bwMode="auto">
          <a:xfrm>
            <a:off x="6135686" y="1436688"/>
            <a:ext cx="5473702" cy="4206123"/>
          </a:xfrm>
          <a:prstGeom prst="rect">
            <a:avLst/>
          </a:prstGeom>
          <a:no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4" name="Picture 3" descr="Action window highlighting condition control">
            <a:extLst>
              <a:ext uri="{FF2B5EF4-FFF2-40B4-BE49-F238E27FC236}">
                <a16:creationId xmlns:a16="http://schemas.microsoft.com/office/drawing/2014/main" id="{C262375D-0D83-4603-98C7-3B6CCBC32A45}"/>
              </a:ext>
            </a:extLst>
          </p:cNvPr>
          <p:cNvPicPr/>
          <p:nvPr/>
        </p:nvPicPr>
        <p:blipFill rotWithShape="1">
          <a:blip r:embed="rId3"/>
          <a:stretch/>
        </p:blipFill>
        <p:spPr>
          <a:xfrm>
            <a:off x="6264921" y="1809814"/>
            <a:ext cx="5215232" cy="3292007"/>
          </a:xfrm>
          <a:prstGeom prst="rect">
            <a:avLst/>
          </a:prstGeom>
          <a:ln>
            <a:solidFill>
              <a:schemeClr val="bg2"/>
            </a:solidFill>
          </a:ln>
        </p:spPr>
      </p:pic>
    </p:spTree>
    <p:extLst>
      <p:ext uri="{BB962C8B-B14F-4D97-AF65-F5344CB8AC3E}">
        <p14:creationId xmlns:p14="http://schemas.microsoft.com/office/powerpoint/2010/main" val="25499459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20F48-0703-4545-BF16-07CE1DAE09D0}"/>
              </a:ext>
            </a:extLst>
          </p:cNvPr>
          <p:cNvSpPr>
            <a:spLocks noGrp="1"/>
          </p:cNvSpPr>
          <p:nvPr>
            <p:ph type="title"/>
          </p:nvPr>
        </p:nvSpPr>
        <p:spPr/>
        <p:txBody>
          <a:bodyPr/>
          <a:lstStyle/>
          <a:p>
            <a:r>
              <a:rPr lang="en-US" dirty="0"/>
              <a:t>Variables</a:t>
            </a:r>
          </a:p>
        </p:txBody>
      </p:sp>
      <p:sp>
        <p:nvSpPr>
          <p:cNvPr id="7" name="Rectangle 6">
            <a:extLst>
              <a:ext uri="{FF2B5EF4-FFF2-40B4-BE49-F238E27FC236}">
                <a16:creationId xmlns:a16="http://schemas.microsoft.com/office/drawing/2014/main" id="{ACB7196F-3CFD-472D-9773-AA087588DB21}"/>
              </a:ext>
            </a:extLst>
          </p:cNvPr>
          <p:cNvSpPr/>
          <p:nvPr/>
        </p:nvSpPr>
        <p:spPr bwMode="auto">
          <a:xfrm>
            <a:off x="588263" y="1436688"/>
            <a:ext cx="5251429" cy="4290344"/>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37160" bIns="13716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First initialized, then set, incremented or decremented depending on their data type </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Can be used in condition criteria to hold a value you plan to use later</a:t>
            </a:r>
          </a:p>
        </p:txBody>
      </p:sp>
      <p:sp>
        <p:nvSpPr>
          <p:cNvPr id="6" name="Rectangle 5">
            <a:extLst>
              <a:ext uri="{FF2B5EF4-FFF2-40B4-BE49-F238E27FC236}">
                <a16:creationId xmlns:a16="http://schemas.microsoft.com/office/drawing/2014/main" id="{73D89F54-A1E9-4FE7-AF29-D854023AA529}"/>
              </a:ext>
              <a:ext uri="{C183D7F6-B498-43B3-948B-1728B52AA6E4}">
                <adec:decorative xmlns:adec="http://schemas.microsoft.com/office/drawing/2017/decorative" val="1"/>
              </a:ext>
            </a:extLst>
          </p:cNvPr>
          <p:cNvSpPr/>
          <p:nvPr/>
        </p:nvSpPr>
        <p:spPr bwMode="auto">
          <a:xfrm>
            <a:off x="6135686" y="1436688"/>
            <a:ext cx="5468051" cy="4290344"/>
          </a:xfrm>
          <a:prstGeom prst="rect">
            <a:avLst/>
          </a:prstGeom>
          <a:no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4" name="Picture 3" descr="Initialize variable window ">
            <a:extLst>
              <a:ext uri="{FF2B5EF4-FFF2-40B4-BE49-F238E27FC236}">
                <a16:creationId xmlns:a16="http://schemas.microsoft.com/office/drawing/2014/main" id="{778A5457-D9B9-44EB-8794-63D5C0FB29B8}"/>
              </a:ext>
            </a:extLst>
          </p:cNvPr>
          <p:cNvPicPr/>
          <p:nvPr/>
        </p:nvPicPr>
        <p:blipFill>
          <a:blip r:embed="rId3"/>
          <a:stretch>
            <a:fillRect/>
          </a:stretch>
        </p:blipFill>
        <p:spPr>
          <a:xfrm>
            <a:off x="6259371" y="1517252"/>
            <a:ext cx="5229886" cy="2724183"/>
          </a:xfrm>
          <a:prstGeom prst="rect">
            <a:avLst/>
          </a:prstGeom>
        </p:spPr>
      </p:pic>
      <p:pic>
        <p:nvPicPr>
          <p:cNvPr id="5" name="Picture 4" descr="Set variable window highlighting RecordCount">
            <a:extLst>
              <a:ext uri="{FF2B5EF4-FFF2-40B4-BE49-F238E27FC236}">
                <a16:creationId xmlns:a16="http://schemas.microsoft.com/office/drawing/2014/main" id="{15241E15-F839-4C84-91A2-163475A56A6F}"/>
              </a:ext>
            </a:extLst>
          </p:cNvPr>
          <p:cNvPicPr/>
          <p:nvPr/>
        </p:nvPicPr>
        <p:blipFill>
          <a:blip r:embed="rId4"/>
          <a:stretch>
            <a:fillRect/>
          </a:stretch>
        </p:blipFill>
        <p:spPr>
          <a:xfrm>
            <a:off x="6259371" y="4293772"/>
            <a:ext cx="5229886" cy="1377337"/>
          </a:xfrm>
          <a:prstGeom prst="rect">
            <a:avLst/>
          </a:prstGeom>
        </p:spPr>
      </p:pic>
    </p:spTree>
    <p:extLst>
      <p:ext uri="{BB962C8B-B14F-4D97-AF65-F5344CB8AC3E}">
        <p14:creationId xmlns:p14="http://schemas.microsoft.com/office/powerpoint/2010/main" val="1521119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F02F9F-F642-4129-86DF-C16D23C8BD92}"/>
              </a:ext>
              <a:ext uri="{C183D7F6-B498-43B3-948B-1728B52AA6E4}">
                <adec:decorative xmlns:adec="http://schemas.microsoft.com/office/drawing/2017/decorative" val="1"/>
              </a:ext>
            </a:extLst>
          </p:cNvPr>
          <p:cNvSpPr/>
          <p:nvPr/>
        </p:nvSpPr>
        <p:spPr bwMode="auto">
          <a:xfrm>
            <a:off x="6096000" y="1436688"/>
            <a:ext cx="5507737" cy="4390906"/>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FD61E52-2453-41BF-AA72-08F1C7D5A107}"/>
              </a:ext>
            </a:extLst>
          </p:cNvPr>
          <p:cNvSpPr>
            <a:spLocks noGrp="1"/>
          </p:cNvSpPr>
          <p:nvPr>
            <p:ph type="title"/>
          </p:nvPr>
        </p:nvSpPr>
        <p:spPr/>
        <p:txBody>
          <a:bodyPr/>
          <a:lstStyle/>
          <a:p>
            <a:r>
              <a:rPr lang="en-US" dirty="0"/>
              <a:t>Looping</a:t>
            </a:r>
          </a:p>
        </p:txBody>
      </p:sp>
      <p:sp>
        <p:nvSpPr>
          <p:cNvPr id="6" name="Rectangle 5">
            <a:extLst>
              <a:ext uri="{FF2B5EF4-FFF2-40B4-BE49-F238E27FC236}">
                <a16:creationId xmlns:a16="http://schemas.microsoft.com/office/drawing/2014/main" id="{3F769885-298D-41A3-A21C-5E8494D4E3A1}"/>
              </a:ext>
            </a:extLst>
          </p:cNvPr>
          <p:cNvSpPr/>
          <p:nvPr/>
        </p:nvSpPr>
        <p:spPr bwMode="auto">
          <a:xfrm>
            <a:off x="588263" y="1436687"/>
            <a:ext cx="5251429" cy="4390905"/>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37160" bIns="13716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Apply for each</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Executes for each item in an array</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Do until</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Executes until a condition is met </a:t>
            </a:r>
          </a:p>
        </p:txBody>
      </p:sp>
      <p:pic>
        <p:nvPicPr>
          <p:cNvPr id="4" name="Picture 3" descr="Initialize variable window with a flow to Do until window">
            <a:extLst>
              <a:ext uri="{FF2B5EF4-FFF2-40B4-BE49-F238E27FC236}">
                <a16:creationId xmlns:a16="http://schemas.microsoft.com/office/drawing/2014/main" id="{B1382162-A6C8-443A-9C68-9429BAAFBE30}"/>
              </a:ext>
            </a:extLst>
          </p:cNvPr>
          <p:cNvPicPr/>
          <p:nvPr/>
        </p:nvPicPr>
        <p:blipFill rotWithShape="1">
          <a:blip r:embed="rId3"/>
          <a:srcRect l="4733" r="7278"/>
          <a:stretch/>
        </p:blipFill>
        <p:spPr>
          <a:xfrm>
            <a:off x="6742896" y="1509218"/>
            <a:ext cx="4148020" cy="4262289"/>
          </a:xfrm>
          <a:prstGeom prst="rect">
            <a:avLst/>
          </a:prstGeom>
          <a:ln>
            <a:solidFill>
              <a:schemeClr val="tx1"/>
            </a:solidFill>
          </a:ln>
        </p:spPr>
      </p:pic>
    </p:spTree>
    <p:extLst>
      <p:ext uri="{BB962C8B-B14F-4D97-AF65-F5344CB8AC3E}">
        <p14:creationId xmlns:p14="http://schemas.microsoft.com/office/powerpoint/2010/main" val="1287445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398BF5-761D-4E49-A78A-DF5EFA51C1C8}"/>
              </a:ext>
              <a:ext uri="{C183D7F6-B498-43B3-948B-1728B52AA6E4}">
                <adec:decorative xmlns:adec="http://schemas.microsoft.com/office/drawing/2017/decorative" val="1"/>
              </a:ext>
            </a:extLst>
          </p:cNvPr>
          <p:cNvSpPr/>
          <p:nvPr/>
        </p:nvSpPr>
        <p:spPr bwMode="auto">
          <a:xfrm>
            <a:off x="3985146" y="1436688"/>
            <a:ext cx="8011236" cy="4254428"/>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16AFD67A-3F7C-474E-9199-B9977E1419D7}"/>
              </a:ext>
            </a:extLst>
          </p:cNvPr>
          <p:cNvSpPr>
            <a:spLocks noGrp="1"/>
          </p:cNvSpPr>
          <p:nvPr>
            <p:ph type="title"/>
          </p:nvPr>
        </p:nvSpPr>
        <p:spPr/>
        <p:txBody>
          <a:bodyPr/>
          <a:lstStyle/>
          <a:p>
            <a:r>
              <a:rPr lang="en-US" dirty="0"/>
              <a:t>Error handling </a:t>
            </a:r>
          </a:p>
        </p:txBody>
      </p:sp>
      <p:sp>
        <p:nvSpPr>
          <p:cNvPr id="6" name="Rectangle 5">
            <a:extLst>
              <a:ext uri="{FF2B5EF4-FFF2-40B4-BE49-F238E27FC236}">
                <a16:creationId xmlns:a16="http://schemas.microsoft.com/office/drawing/2014/main" id="{45A93D72-F6E1-41E0-B7FB-A1BB6DD639D9}"/>
              </a:ext>
            </a:extLst>
          </p:cNvPr>
          <p:cNvSpPr/>
          <p:nvPr/>
        </p:nvSpPr>
        <p:spPr bwMode="auto">
          <a:xfrm>
            <a:off x="588264" y="1436687"/>
            <a:ext cx="3164870" cy="4254427"/>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37160" bIns="13716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Goal: Recover work already completed by the flow before the error occurred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By default, flow will keep running through its step as long as prior actions have been successful</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Errors:</a:t>
            </a:r>
          </a:p>
          <a:p>
            <a:pPr marL="0" marR="0" lvl="0" indent="0" algn="l" defTabSz="914367" rtl="0" eaLnBrk="1" fontAlgn="auto" latinLnBrk="0" hangingPunct="1">
              <a:lnSpc>
                <a:spcPct val="100000"/>
              </a:lnSpc>
              <a:spcBef>
                <a:spcPts val="0"/>
              </a:spcBef>
              <a:spcAft>
                <a:spcPts val="7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Failed</a:t>
            </a:r>
          </a:p>
          <a:p>
            <a:pPr marL="0" marR="0" lvl="0" indent="0" algn="l" defTabSz="914367" rtl="0" eaLnBrk="1" fontAlgn="auto" latinLnBrk="0" hangingPunct="1">
              <a:lnSpc>
                <a:spcPct val="100000"/>
              </a:lnSpc>
              <a:spcBef>
                <a:spcPts val="0"/>
              </a:spcBef>
              <a:spcAft>
                <a:spcPts val="7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Skipped</a:t>
            </a:r>
          </a:p>
          <a:p>
            <a:pPr marL="0" marR="0" lvl="0" indent="0" algn="l" defTabSz="914367" rtl="0" eaLnBrk="1" fontAlgn="auto" latinLnBrk="0" hangingPunct="1">
              <a:lnSpc>
                <a:spcPct val="100000"/>
              </a:lnSpc>
              <a:spcBef>
                <a:spcPts val="0"/>
              </a:spcBef>
              <a:spcAft>
                <a:spcPts val="7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Timed out</a:t>
            </a:r>
          </a:p>
        </p:txBody>
      </p:sp>
      <p:pic>
        <p:nvPicPr>
          <p:cNvPr id="4" name="Picture 3" descr="ListAccountContacts with a flow to condition control window highlighting Configure run after option">
            <a:extLst>
              <a:ext uri="{FF2B5EF4-FFF2-40B4-BE49-F238E27FC236}">
                <a16:creationId xmlns:a16="http://schemas.microsoft.com/office/drawing/2014/main" id="{481F56D0-7B2A-4434-B776-A86F9F2E4DFA}"/>
              </a:ext>
            </a:extLst>
          </p:cNvPr>
          <p:cNvPicPr>
            <a:picLocks noChangeAspect="1"/>
          </p:cNvPicPr>
          <p:nvPr/>
        </p:nvPicPr>
        <p:blipFill rotWithShape="1">
          <a:blip r:embed="rId3"/>
          <a:stretch/>
        </p:blipFill>
        <p:spPr>
          <a:xfrm>
            <a:off x="4091982" y="2033519"/>
            <a:ext cx="7818054" cy="2620370"/>
          </a:xfrm>
          <a:prstGeom prst="rect">
            <a:avLst/>
          </a:prstGeom>
          <a:ln>
            <a:solidFill>
              <a:schemeClr val="tx1"/>
            </a:solidFill>
          </a:ln>
        </p:spPr>
      </p:pic>
    </p:spTree>
    <p:extLst>
      <p:ext uri="{BB962C8B-B14F-4D97-AF65-F5344CB8AC3E}">
        <p14:creationId xmlns:p14="http://schemas.microsoft.com/office/powerpoint/2010/main" val="36925835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805FF-2E96-4419-BF1A-50948826B11A}"/>
              </a:ext>
            </a:extLst>
          </p:cNvPr>
          <p:cNvSpPr>
            <a:spLocks noGrp="1"/>
          </p:cNvSpPr>
          <p:nvPr>
            <p:ph type="title"/>
          </p:nvPr>
        </p:nvSpPr>
        <p:spPr/>
        <p:txBody>
          <a:bodyPr/>
          <a:lstStyle/>
          <a:p>
            <a:r>
              <a:rPr lang="en-US"/>
              <a:t>Expressions</a:t>
            </a:r>
          </a:p>
        </p:txBody>
      </p:sp>
      <p:pic>
        <p:nvPicPr>
          <p:cNvPr id="4" name="Picture 3" descr="Screenshot of a flow triggering a flow">
            <a:extLst>
              <a:ext uri="{FF2B5EF4-FFF2-40B4-BE49-F238E27FC236}">
                <a16:creationId xmlns:a16="http://schemas.microsoft.com/office/drawing/2014/main" id="{B3EF8D9A-0CCB-4B6E-B119-5990D3CDB421}"/>
              </a:ext>
            </a:extLst>
          </p:cNvPr>
          <p:cNvPicPr>
            <a:picLocks noChangeAspect="1"/>
          </p:cNvPicPr>
          <p:nvPr/>
        </p:nvPicPr>
        <p:blipFill rotWithShape="1">
          <a:blip r:embed="rId3">
            <a:clrChange>
              <a:clrFrom>
                <a:srgbClr val="F8F8F8"/>
              </a:clrFrom>
              <a:clrTo>
                <a:srgbClr val="F8F8F8">
                  <a:alpha val="0"/>
                </a:srgbClr>
              </a:clrTo>
            </a:clrChange>
          </a:blip>
          <a:srcRect l="-8150" t="-3733" r="-8215" b="-2210"/>
          <a:stretch/>
        </p:blipFill>
        <p:spPr>
          <a:xfrm>
            <a:off x="513980" y="1110752"/>
            <a:ext cx="10363287" cy="4802159"/>
          </a:xfrm>
          <a:prstGeom prst="rect">
            <a:avLst/>
          </a:prstGeom>
          <a:noFill/>
          <a:ln w="19050">
            <a:solidFill>
              <a:srgbClr val="0B556A"/>
            </a:solidFill>
          </a:ln>
        </p:spPr>
      </p:pic>
    </p:spTree>
    <p:extLst>
      <p:ext uri="{BB962C8B-B14F-4D97-AF65-F5344CB8AC3E}">
        <p14:creationId xmlns:p14="http://schemas.microsoft.com/office/powerpoint/2010/main" val="8925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4D3FF52-6AFD-4A0E-98E6-6DC2BDE3A2B2}"/>
              </a:ext>
              <a:ext uri="{C183D7F6-B498-43B3-948B-1728B52AA6E4}">
                <adec:decorative xmlns:adec="http://schemas.microsoft.com/office/drawing/2017/decorative" val="1"/>
              </a:ext>
            </a:extLst>
          </p:cNvPr>
          <p:cNvSpPr/>
          <p:nvPr/>
        </p:nvSpPr>
        <p:spPr bwMode="auto">
          <a:xfrm>
            <a:off x="5765800" y="1733263"/>
            <a:ext cx="5548194" cy="4107976"/>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Auto suggest, hints, and links in the formula bar</a:t>
            </a:r>
          </a:p>
        </p:txBody>
      </p:sp>
      <p:sp>
        <p:nvSpPr>
          <p:cNvPr id="3" name="Subtitle"/>
          <p:cNvSpPr>
            <a:spLocks noGrp="1"/>
          </p:cNvSpPr>
          <p:nvPr>
            <p:ph sz="quarter" idx="10"/>
          </p:nvPr>
        </p:nvSpPr>
        <p:spPr>
          <a:xfrm>
            <a:off x="584200" y="1203085"/>
            <a:ext cx="11018838" cy="49244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sz="2000" dirty="0"/>
              <a:t>When you enter a function in the formula bar, you'll see a pop-up with syntax suggestions.</a:t>
            </a:r>
          </a:p>
        </p:txBody>
      </p:sp>
      <p:sp>
        <p:nvSpPr>
          <p:cNvPr id="4" name="New shape"/>
          <p:cNvSpPr/>
          <p:nvPr/>
        </p:nvSpPr>
        <p:spPr>
          <a:xfrm>
            <a:off x="584200" y="1733263"/>
            <a:ext cx="4974230" cy="410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1" i="0" u="none" strike="noStrike" kern="1200" cap="none" spc="0" normalizeH="0" baseline="0" noProof="0" dirty="0">
                <a:ln>
                  <a:noFill/>
                </a:ln>
                <a:solidFill>
                  <a:srgbClr val="000000"/>
                </a:solidFill>
                <a:effectLst/>
                <a:uLnTx/>
                <a:uFillTx/>
                <a:latin typeface="Segoe UI"/>
                <a:cs typeface="Arial" pitchFamily="34" charset="0"/>
              </a:rPr>
              <a:t>Timestamp</a:t>
            </a:r>
            <a:r>
              <a:rPr kumimoji="0" sz="1800" b="0" i="0" u="none" strike="noStrike" kern="1200" cap="none" spc="0" normalizeH="0" baseline="0" noProof="0" dirty="0">
                <a:ln>
                  <a:noFill/>
                </a:ln>
                <a:solidFill>
                  <a:srgbClr val="000000"/>
                </a:solidFill>
                <a:effectLst/>
                <a:uLnTx/>
                <a:uFillTx/>
                <a:latin typeface="Segoe UI"/>
                <a:cs typeface="Arial" pitchFamily="34" charset="0"/>
              </a:rPr>
              <a:t> is required and expects a string</a:t>
            </a:r>
          </a:p>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1" i="0" u="none" strike="noStrike" kern="1200" cap="none" spc="0" normalizeH="0" baseline="0" noProof="0" dirty="0" err="1">
                <a:ln>
                  <a:noFill/>
                </a:ln>
                <a:solidFill>
                  <a:srgbClr val="000000"/>
                </a:solidFill>
                <a:effectLst/>
                <a:uLnTx/>
                <a:uFillTx/>
                <a:latin typeface="Segoe UI"/>
                <a:cs typeface="Arial" pitchFamily="34" charset="0"/>
              </a:rPr>
              <a:t>destinationTimeZone</a:t>
            </a:r>
            <a:r>
              <a:rPr kumimoji="0" sz="1800" b="0" i="0" u="none" strike="noStrike" kern="1200" cap="none" spc="0" normalizeH="0" baseline="0" noProof="0" dirty="0">
                <a:ln>
                  <a:noFill/>
                </a:ln>
                <a:solidFill>
                  <a:srgbClr val="000000"/>
                </a:solidFill>
                <a:effectLst/>
                <a:uLnTx/>
                <a:uFillTx/>
                <a:latin typeface="Segoe UI"/>
                <a:cs typeface="Arial" pitchFamily="34" charset="0"/>
              </a:rPr>
              <a:t> is required and expects a string</a:t>
            </a:r>
          </a:p>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1" i="0" u="none" strike="noStrike" kern="1200" cap="none" spc="0" normalizeH="0" baseline="0" noProof="0" dirty="0">
                <a:ln>
                  <a:noFill/>
                </a:ln>
                <a:solidFill>
                  <a:srgbClr val="000000"/>
                </a:solidFill>
                <a:effectLst/>
                <a:uLnTx/>
                <a:uFillTx/>
                <a:latin typeface="Segoe UI"/>
                <a:cs typeface="Arial" pitchFamily="34" charset="0"/>
              </a:rPr>
              <a:t>format?</a:t>
            </a:r>
            <a:r>
              <a:rPr kumimoji="0" sz="1800" b="0" i="0" u="none" strike="noStrike" kern="1200" cap="none" spc="0" normalizeH="0" baseline="0" noProof="0" dirty="0">
                <a:ln>
                  <a:noFill/>
                </a:ln>
                <a:solidFill>
                  <a:srgbClr val="000000"/>
                </a:solidFill>
                <a:effectLst/>
                <a:uLnTx/>
                <a:uFillTx/>
                <a:latin typeface="Segoe UI"/>
                <a:cs typeface="Arial" pitchFamily="34" charset="0"/>
              </a:rPr>
              <a:t> is optional and expects a string.</a:t>
            </a:r>
          </a:p>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0" i="0" u="none" strike="noStrike" kern="1200" cap="none" spc="0" normalizeH="0" baseline="0" noProof="0" dirty="0">
                <a:ln>
                  <a:noFill/>
                </a:ln>
                <a:solidFill>
                  <a:srgbClr val="000000"/>
                </a:solidFill>
                <a:effectLst/>
                <a:uLnTx/>
                <a:uFillTx/>
                <a:latin typeface="Segoe UI"/>
                <a:cs typeface="Arial" pitchFamily="34" charset="0"/>
              </a:rPr>
              <a:t>The question mark at the end of </a:t>
            </a:r>
            <a:r>
              <a:rPr kumimoji="0" sz="1800" b="1" i="0" u="none" strike="noStrike" kern="1200" cap="none" spc="0" normalizeH="0" baseline="0" noProof="0" dirty="0">
                <a:ln>
                  <a:noFill/>
                </a:ln>
                <a:solidFill>
                  <a:srgbClr val="000000"/>
                </a:solidFill>
                <a:effectLst/>
                <a:uLnTx/>
                <a:uFillTx/>
                <a:latin typeface="Segoe UI"/>
                <a:cs typeface="Arial" pitchFamily="34" charset="0"/>
              </a:rPr>
              <a:t>format</a:t>
            </a:r>
            <a:r>
              <a:rPr kumimoji="0" sz="1800" b="0" i="0" u="none" strike="noStrike" kern="1200" cap="none" spc="0" normalizeH="0" baseline="0" noProof="0" dirty="0">
                <a:ln>
                  <a:noFill/>
                </a:ln>
                <a:solidFill>
                  <a:srgbClr val="000000"/>
                </a:solidFill>
                <a:effectLst/>
                <a:uLnTx/>
                <a:uFillTx/>
                <a:latin typeface="Segoe UI"/>
                <a:cs typeface="Arial" pitchFamily="34" charset="0"/>
              </a:rPr>
              <a:t> tells you that it is an optional input.</a:t>
            </a:r>
          </a:p>
        </p:txBody>
      </p:sp>
      <p:pic>
        <p:nvPicPr>
          <p:cNvPr id="6" name="New picture" descr="Screenshot of pop-up with syntax suggestions."/>
          <p:cNvPicPr/>
          <p:nvPr/>
        </p:nvPicPr>
        <p:blipFill>
          <a:blip r:embed="rId3"/>
          <a:stretch>
            <a:fillRect/>
          </a:stretch>
        </p:blipFill>
        <p:spPr>
          <a:xfrm>
            <a:off x="5973170" y="1824703"/>
            <a:ext cx="5181600" cy="3912879"/>
          </a:xfrm>
          <a:prstGeom prst="rect">
            <a:avLst/>
          </a:prstGeom>
        </p:spPr>
      </p:pic>
    </p:spTree>
  </p:cSld>
  <p:clrMapOvr>
    <a:masterClrMapping/>
  </p:clrMapOvr>
  <p:transition/>
</p:sld>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781</Words>
  <Application>Microsoft Office PowerPoint</Application>
  <PresentationFormat>Widescreen</PresentationFormat>
  <Paragraphs>141</Paragraphs>
  <Slides>25</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Segoe UI</vt:lpstr>
      <vt:lpstr>Segoe UI Light</vt:lpstr>
      <vt:lpstr>Segoe UI Semibold</vt:lpstr>
      <vt:lpstr>Wingdings</vt:lpstr>
      <vt:lpstr>Microsoft Power Platform Template</vt:lpstr>
      <vt:lpstr>Module 7:  Build Power Automate cloud flows</vt:lpstr>
      <vt:lpstr>Cloud flows</vt:lpstr>
      <vt:lpstr>Dynamic data</vt:lpstr>
      <vt:lpstr>Conditions and switches </vt:lpstr>
      <vt:lpstr>Variables</vt:lpstr>
      <vt:lpstr>Looping</vt:lpstr>
      <vt:lpstr>Error handling </vt:lpstr>
      <vt:lpstr>Expressions</vt:lpstr>
      <vt:lpstr>Auto suggest, hints, and links in the formula bar</vt:lpstr>
      <vt:lpstr>Approval flow overview </vt:lpstr>
      <vt:lpstr>Approval flow settings</vt:lpstr>
      <vt:lpstr>Approval flow example</vt:lpstr>
      <vt:lpstr>Microsoft Dataverse Triggers and Actions</vt:lpstr>
      <vt:lpstr>Run flows on selected records</vt:lpstr>
      <vt:lpstr>Microsoft Dataverse Connector Triggers</vt:lpstr>
      <vt:lpstr>Filtering Update Triggers</vt:lpstr>
      <vt:lpstr>Querying data</vt:lpstr>
      <vt:lpstr>Creating and updating data </vt:lpstr>
      <vt:lpstr>Setting Lookup Column Values</vt:lpstr>
      <vt:lpstr>Relate and Unrelate Rows</vt:lpstr>
      <vt:lpstr>Using change sets</vt:lpstr>
      <vt:lpstr>Flow checker and testing</vt:lpstr>
      <vt:lpstr>Module 7 practice labs</vt:lpstr>
      <vt:lpstr>Summary</vt:lpstr>
      <vt:lpstr>close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2022-09-14T07:20:15Z</dcterms:created>
  <dcterms:modified xsi:type="dcterms:W3CDTF">2022-09-14T07:20:23Z</dcterms:modified>
</cp:coreProperties>
</file>